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68" r:id="rId2"/>
    <p:sldId id="279" r:id="rId3"/>
    <p:sldId id="280" r:id="rId4"/>
    <p:sldId id="284" r:id="rId5"/>
    <p:sldId id="281" r:id="rId6"/>
    <p:sldId id="297" r:id="rId7"/>
    <p:sldId id="299" r:id="rId8"/>
    <p:sldId id="298" r:id="rId9"/>
    <p:sldId id="282" r:id="rId10"/>
    <p:sldId id="300" r:id="rId11"/>
    <p:sldId id="289" r:id="rId12"/>
    <p:sldId id="286" r:id="rId13"/>
    <p:sldId id="291" r:id="rId14"/>
    <p:sldId id="283"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elsen, Rachel A - Washington, DC" initials="DRA-WD" lastIdx="1" clrIdx="0">
    <p:extLst>
      <p:ext uri="{19B8F6BF-5375-455C-9EA6-DF929625EA0E}">
        <p15:presenceInfo xmlns:p15="http://schemas.microsoft.com/office/powerpoint/2012/main" userId="S-1-5-21-815684394-1082799842-1103567298-29801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75" autoAdjust="0"/>
    <p:restoredTop sz="94660"/>
  </p:normalViewPr>
  <p:slideViewPr>
    <p:cSldViewPr snapToGrid="0">
      <p:cViewPr>
        <p:scale>
          <a:sx n="66" d="100"/>
          <a:sy n="66" d="100"/>
        </p:scale>
        <p:origin x="2406" y="139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94" d="100"/>
          <a:sy n="94" d="100"/>
        </p:scale>
        <p:origin x="3684" y="13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3C2C9B1-B28D-4D24-A9A0-4EF59FAE1025}" type="datetimeFigureOut">
              <a:rPr lang="en-US" smtClean="0"/>
              <a:t>4/16/2020</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E3D709E-E12F-42F5-954F-A908E609C660}" type="slidenum">
              <a:rPr lang="en-US" smtClean="0"/>
              <a:t>‹#›</a:t>
            </a:fld>
            <a:endParaRPr lang="en-US" dirty="0"/>
          </a:p>
        </p:txBody>
      </p:sp>
    </p:spTree>
    <p:extLst>
      <p:ext uri="{BB962C8B-B14F-4D97-AF65-F5344CB8AC3E}">
        <p14:creationId xmlns:p14="http://schemas.microsoft.com/office/powerpoint/2010/main" val="3501211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7DCC2-3CC6-4E32-B1D4-0085D3CBC9F1}" type="slidenum">
              <a:rPr lang="en-US" smtClean="0"/>
              <a:t>1</a:t>
            </a:fld>
            <a:endParaRPr lang="en-US"/>
          </a:p>
        </p:txBody>
      </p:sp>
    </p:spTree>
    <p:extLst>
      <p:ext uri="{BB962C8B-B14F-4D97-AF65-F5344CB8AC3E}">
        <p14:creationId xmlns:p14="http://schemas.microsoft.com/office/powerpoint/2010/main" val="2648921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p>
            <a:fld id="{D707304A-433C-4B5B-A507-AD407BE4ED27}" type="slidenum">
              <a:rPr lang="en-US" smtClean="0">
                <a:solidFill>
                  <a:prstClr val="white">
                    <a:lumMod val="50000"/>
                  </a:prstClr>
                </a:solidFill>
              </a:rPr>
              <a:pPr/>
              <a:t>‹#›</a:t>
            </a:fld>
            <a:endParaRPr lang="en-US" dirty="0">
              <a:solidFill>
                <a:prstClr val="white">
                  <a:lumMod val="50000"/>
                </a:prstClr>
              </a:solidFill>
            </a:endParaRPr>
          </a:p>
        </p:txBody>
      </p:sp>
    </p:spTree>
    <p:extLst>
      <p:ext uri="{BB962C8B-B14F-4D97-AF65-F5344CB8AC3E}">
        <p14:creationId xmlns:p14="http://schemas.microsoft.com/office/powerpoint/2010/main" val="3160926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713974" y="1357029"/>
            <a:ext cx="9893804" cy="1143000"/>
          </a:xfrm>
        </p:spPr>
        <p:txBody>
          <a:bodyPr anchor="t"/>
          <a:lstStyle>
            <a:lvl1pPr algn="l">
              <a:defRPr>
                <a:solidFill>
                  <a:srgbClr val="0D5089"/>
                </a:solidFill>
                <a:latin typeface="Helvetica"/>
                <a:cs typeface="Helvetica"/>
              </a:defRPr>
            </a:lvl1pPr>
          </a:lstStyle>
          <a:p>
            <a:r>
              <a:rPr lang="en-US" smtClean="0"/>
              <a:t>Click to edit Master title style</a:t>
            </a:r>
            <a:endParaRPr lang="en-US" dirty="0"/>
          </a:p>
        </p:txBody>
      </p:sp>
      <p:sp>
        <p:nvSpPr>
          <p:cNvPr id="3" name="Content Placeholder 2"/>
          <p:cNvSpPr>
            <a:spLocks noGrp="1"/>
          </p:cNvSpPr>
          <p:nvPr>
            <p:ph idx="1"/>
          </p:nvPr>
        </p:nvSpPr>
        <p:spPr>
          <a:xfrm>
            <a:off x="1501235" y="2500029"/>
            <a:ext cx="9893804"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071271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4_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xfrm>
            <a:off x="11474881" y="6558379"/>
            <a:ext cx="609600" cy="228600"/>
          </a:xfrm>
          <a:prstGeom prst="rect">
            <a:avLst/>
          </a:prstGeom>
          <a:ln/>
        </p:spPr>
        <p:txBody>
          <a:bodyPr/>
          <a:lstStyle>
            <a:lvl1pPr>
              <a:defRPr/>
            </a:lvl1pPr>
          </a:lstStyle>
          <a:p>
            <a:fld id="{D331A2A5-C10F-45F7-9135-1D810B537D56}" type="slidenum">
              <a:rPr lang="en-US" smtClean="0">
                <a:solidFill>
                  <a:prstClr val="white">
                    <a:lumMod val="50000"/>
                  </a:prstClr>
                </a:solidFill>
              </a:rPr>
              <a:pPr/>
              <a:t>‹#›</a:t>
            </a:fld>
            <a:endParaRPr lang="en-US" dirty="0">
              <a:solidFill>
                <a:prstClr val="white">
                  <a:lumMod val="50000"/>
                </a:prstClr>
              </a:solidFill>
            </a:endParaRPr>
          </a:p>
        </p:txBody>
      </p:sp>
    </p:spTree>
    <p:extLst>
      <p:ext uri="{BB962C8B-B14F-4D97-AF65-F5344CB8AC3E}">
        <p14:creationId xmlns:p14="http://schemas.microsoft.com/office/powerpoint/2010/main" val="24481415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5"/>
          <a:stretch>
            <a:fillRect/>
          </a:stretch>
        </p:blipFill>
        <p:spPr>
          <a:xfrm>
            <a:off x="-30646" y="163"/>
            <a:ext cx="12327180" cy="798645"/>
          </a:xfrm>
          <a:prstGeom prst="rect">
            <a:avLst/>
          </a:prstGeom>
        </p:spPr>
      </p:pic>
      <p:sp>
        <p:nvSpPr>
          <p:cNvPr id="2" name="Title Placeholder 1"/>
          <p:cNvSpPr>
            <a:spLocks noGrp="1"/>
          </p:cNvSpPr>
          <p:nvPr>
            <p:ph type="title"/>
          </p:nvPr>
        </p:nvSpPr>
        <p:spPr>
          <a:xfrm>
            <a:off x="5337544" y="13252"/>
            <a:ext cx="6854456" cy="688497"/>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11546958" y="6475228"/>
            <a:ext cx="645041" cy="382773"/>
          </a:xfrm>
          <a:prstGeom prst="rect">
            <a:avLst/>
          </a:prstGeom>
        </p:spPr>
        <p:txBody>
          <a:bodyPr vert="horz" lIns="91440" tIns="45720" rIns="91440" bIns="45720" rtlCol="0" anchor="ctr"/>
          <a:lstStyle>
            <a:lvl1pPr algn="r">
              <a:defRPr sz="1200">
                <a:solidFill>
                  <a:schemeClr val="bg1">
                    <a:lumMod val="50000"/>
                  </a:schemeClr>
                </a:solidFill>
              </a:defRPr>
            </a:lvl1pPr>
          </a:lstStyle>
          <a:p>
            <a:fld id="{D707304A-433C-4B5B-A507-AD407BE4ED27}" type="slidenum">
              <a:rPr lang="en-US" smtClean="0">
                <a:solidFill>
                  <a:prstClr val="white">
                    <a:lumMod val="50000"/>
                  </a:prstClr>
                </a:solidFill>
              </a:rPr>
              <a:pPr/>
              <a:t>‹#›</a:t>
            </a:fld>
            <a:endParaRPr lang="en-US" dirty="0">
              <a:solidFill>
                <a:prstClr val="white">
                  <a:lumMod val="50000"/>
                </a:prstClr>
              </a:solidFill>
            </a:endParaRPr>
          </a:p>
        </p:txBody>
      </p:sp>
    </p:spTree>
    <p:extLst>
      <p:ext uri="{BB962C8B-B14F-4D97-AF65-F5344CB8AC3E}">
        <p14:creationId xmlns:p14="http://schemas.microsoft.com/office/powerpoint/2010/main" val="1389977733"/>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77" r:id="rId3"/>
  </p:sldLayoutIdLst>
  <p:hf hdr="0" ftr="0" dt="0"/>
  <p:txStyles>
    <p:titleStyle>
      <a:lvl1pPr algn="r" defTabSz="914400" rtl="0" eaLnBrk="1" latinLnBrk="0" hangingPunct="1">
        <a:lnSpc>
          <a:spcPct val="90000"/>
        </a:lnSpc>
        <a:spcBef>
          <a:spcPct val="0"/>
        </a:spcBef>
        <a:buNone/>
        <a:defRPr sz="2800" b="1" kern="1200">
          <a:solidFill>
            <a:srgbClr val="304E96"/>
          </a:solidFill>
          <a:effectLst>
            <a:outerShdw blurRad="38100" dist="38100" dir="2700000" algn="tl">
              <a:srgbClr val="000000">
                <a:alpha val="43137"/>
              </a:srgbClr>
            </a:outerShdw>
          </a:effectLst>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blue.usps.gov/tacs/COVID-19%20references.htm" TargetMode="External"/><Relationship Id="rId7" Type="http://schemas.openxmlformats.org/officeDocument/2006/relationships/hyperlink" Target="https://blue.usps.gov/blue/covid-19/families-first.htm" TargetMode="External"/><Relationship Id="rId2" Type="http://schemas.openxmlformats.org/officeDocument/2006/relationships/image" Target="../media/image4.png"/><Relationship Id="rId1" Type="http://schemas.openxmlformats.org/officeDocument/2006/relationships/slideLayout" Target="../slideLayouts/slideLayout3.xml"/><Relationship Id="rId6" Type="http://schemas.openxmlformats.org/officeDocument/2006/relationships/hyperlink" Target="mailto:KM5QJ0@usps.gov" TargetMode="External"/><Relationship Id="rId5" Type="http://schemas.openxmlformats.org/officeDocument/2006/relationships/hyperlink" Target="https://blue.usps.gov/erms/" TargetMode="External"/><Relationship Id="rId4" Type="http://schemas.openxmlformats.org/officeDocument/2006/relationships/hyperlink" Target="mailto:HqTACS@USPS.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19"/>
          <p:cNvSpPr>
            <a:spLocks noGrp="1"/>
          </p:cNvSpPr>
          <p:nvPr>
            <p:ph type="sldNum" sz="quarter" idx="12"/>
          </p:nvPr>
        </p:nvSpPr>
        <p:spPr/>
        <p:txBody>
          <a:bodyPr/>
          <a:lstStyle/>
          <a:p>
            <a:fld id="{D707304A-433C-4B5B-A507-AD407BE4ED27}" type="slidenum">
              <a:rPr lang="en-US" smtClean="0"/>
              <a:t>1</a:t>
            </a:fld>
            <a:endParaRPr lang="en-US" dirty="0"/>
          </a:p>
        </p:txBody>
      </p:sp>
      <p:sp>
        <p:nvSpPr>
          <p:cNvPr id="5" name="TextBox 4"/>
          <p:cNvSpPr txBox="1"/>
          <p:nvPr/>
        </p:nvSpPr>
        <p:spPr>
          <a:xfrm>
            <a:off x="0" y="2214758"/>
            <a:ext cx="12191999" cy="3477875"/>
          </a:xfrm>
          <a:prstGeom prst="rect">
            <a:avLst/>
          </a:prstGeom>
          <a:noFill/>
        </p:spPr>
        <p:txBody>
          <a:bodyPr wrap="square">
            <a:spAutoFit/>
          </a:bodyPr>
          <a:lstStyle/>
          <a:p>
            <a:pPr algn="ctr" fontAlgn="base">
              <a:spcBef>
                <a:spcPct val="0"/>
              </a:spcBef>
              <a:spcAft>
                <a:spcPct val="0"/>
              </a:spcAft>
              <a:buClr>
                <a:srgbClr val="0000CC"/>
              </a:buClr>
              <a:buSzPct val="80000"/>
              <a:buFont typeface="Wingdings" pitchFamily="2" charset="2"/>
              <a:buNone/>
              <a:defRPr/>
            </a:pPr>
            <a:r>
              <a:rPr lang="en-US" sz="5000" b="1" cap="all" dirty="0" smtClean="0">
                <a:ln w="9000" cmpd="sng">
                  <a:solidFill>
                    <a:srgbClr val="304E96"/>
                  </a:solidFill>
                  <a:prstDash val="solid"/>
                </a:ln>
                <a:solidFill>
                  <a:srgbClr val="304E96"/>
                </a:solidFill>
                <a:effectLst>
                  <a:outerShdw blurRad="50800" dist="38100" dir="2700000" algn="tl" rotWithShape="0">
                    <a:prstClr val="black">
                      <a:alpha val="40000"/>
                    </a:prstClr>
                  </a:outerShdw>
                </a:effectLst>
              </a:rPr>
              <a:t>Families first coronavirus response act guidance</a:t>
            </a:r>
          </a:p>
          <a:p>
            <a:pPr algn="ctr" fontAlgn="base">
              <a:spcBef>
                <a:spcPct val="0"/>
              </a:spcBef>
              <a:spcAft>
                <a:spcPct val="0"/>
              </a:spcAft>
              <a:buClr>
                <a:srgbClr val="0000CC"/>
              </a:buClr>
              <a:buSzPct val="80000"/>
              <a:buFont typeface="Wingdings" pitchFamily="2" charset="2"/>
              <a:buNone/>
              <a:defRPr/>
            </a:pPr>
            <a:endParaRPr lang="en-US" sz="4000" cap="all" dirty="0" smtClean="0">
              <a:ln w="9000" cmpd="sng">
                <a:solidFill>
                  <a:srgbClr val="304E96"/>
                </a:solidFill>
                <a:prstDash val="solid"/>
              </a:ln>
              <a:solidFill>
                <a:srgbClr val="304E96"/>
              </a:solidFill>
              <a:effectLst>
                <a:outerShdw blurRad="50800" dist="38100" dir="2700000" algn="tl" rotWithShape="0">
                  <a:prstClr val="black">
                    <a:alpha val="40000"/>
                  </a:prstClr>
                </a:outerShdw>
              </a:effectLst>
            </a:endParaRPr>
          </a:p>
          <a:p>
            <a:pPr algn="ctr" fontAlgn="base">
              <a:spcBef>
                <a:spcPct val="0"/>
              </a:spcBef>
              <a:spcAft>
                <a:spcPct val="0"/>
              </a:spcAft>
              <a:buClr>
                <a:srgbClr val="0000CC"/>
              </a:buClr>
              <a:buSzPct val="80000"/>
              <a:buFont typeface="Wingdings" pitchFamily="2" charset="2"/>
              <a:buNone/>
              <a:defRPr/>
            </a:pPr>
            <a:r>
              <a:rPr lang="en-US" sz="4000" cap="all" dirty="0" smtClean="0">
                <a:ln w="9000" cmpd="sng">
                  <a:solidFill>
                    <a:srgbClr val="304E96"/>
                  </a:solidFill>
                  <a:prstDash val="solid"/>
                </a:ln>
                <a:solidFill>
                  <a:srgbClr val="304E96"/>
                </a:solidFill>
                <a:effectLst>
                  <a:outerShdw blurRad="50800" dist="38100" dir="2700000" algn="tl" rotWithShape="0">
                    <a:prstClr val="black">
                      <a:alpha val="40000"/>
                    </a:prstClr>
                  </a:outerShdw>
                </a:effectLst>
              </a:rPr>
              <a:t>Human resources</a:t>
            </a:r>
          </a:p>
          <a:p>
            <a:pPr algn="ctr" fontAlgn="base">
              <a:spcBef>
                <a:spcPct val="0"/>
              </a:spcBef>
              <a:spcAft>
                <a:spcPct val="0"/>
              </a:spcAft>
              <a:buClr>
                <a:srgbClr val="0000CC"/>
              </a:buClr>
              <a:buSzPct val="80000"/>
              <a:buFont typeface="Wingdings" pitchFamily="2" charset="2"/>
              <a:buNone/>
              <a:defRPr/>
            </a:pPr>
            <a:r>
              <a:rPr lang="en-US" sz="4000" cap="all" dirty="0" smtClean="0">
                <a:ln w="9000" cmpd="sng">
                  <a:solidFill>
                    <a:srgbClr val="304E96"/>
                  </a:solidFill>
                  <a:prstDash val="solid"/>
                </a:ln>
                <a:solidFill>
                  <a:srgbClr val="304E96"/>
                </a:solidFill>
                <a:effectLst>
                  <a:outerShdw blurRad="50800" dist="38100" dir="2700000" algn="tl" rotWithShape="0">
                    <a:prstClr val="black">
                      <a:alpha val="40000"/>
                    </a:prstClr>
                  </a:outerShdw>
                </a:effectLst>
              </a:rPr>
              <a:t>April 14, 2020</a:t>
            </a:r>
            <a:endParaRPr lang="en-US" sz="4000" cap="all" dirty="0">
              <a:ln w="9000" cmpd="sng">
                <a:solidFill>
                  <a:srgbClr val="304E96"/>
                </a:solidFill>
                <a:prstDash val="solid"/>
              </a:ln>
              <a:solidFill>
                <a:srgbClr val="304E96"/>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18244461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331A2A5-C10F-45F7-9135-1D810B537D56}" type="slidenum">
              <a:rPr lang="en-US" smtClean="0">
                <a:solidFill>
                  <a:prstClr val="white">
                    <a:lumMod val="50000"/>
                  </a:prstClr>
                </a:solidFill>
              </a:rPr>
              <a:pPr/>
              <a:t>10</a:t>
            </a:fld>
            <a:endParaRPr lang="en-US" dirty="0">
              <a:solidFill>
                <a:prstClr val="white">
                  <a:lumMod val="50000"/>
                </a:prstClr>
              </a:solidFill>
            </a:endParaRPr>
          </a:p>
        </p:txBody>
      </p:sp>
      <p:sp>
        <p:nvSpPr>
          <p:cNvPr id="4" name="Title Placeholder 1"/>
          <p:cNvSpPr txBox="1">
            <a:spLocks/>
          </p:cNvSpPr>
          <p:nvPr/>
        </p:nvSpPr>
        <p:spPr>
          <a:xfrm>
            <a:off x="3186545" y="13252"/>
            <a:ext cx="9005455" cy="688497"/>
          </a:xfrm>
          <a:prstGeom prst="rect">
            <a:avLst/>
          </a:prstGeom>
        </p:spPr>
        <p:txBody>
          <a:bodyPr vert="horz" lIns="91440" tIns="45720" rIns="91440" bIns="45720" rtlCol="0" anchor="ctr">
            <a:noAutofit/>
          </a:bodyPr>
          <a:lstStyle>
            <a:lvl1pPr algn="r" defTabSz="914400" rtl="0" eaLnBrk="1" latinLnBrk="0" hangingPunct="1">
              <a:lnSpc>
                <a:spcPct val="90000"/>
              </a:lnSpc>
              <a:spcBef>
                <a:spcPct val="0"/>
              </a:spcBef>
              <a:buNone/>
              <a:defRPr sz="2400" b="1" kern="1200">
                <a:solidFill>
                  <a:srgbClr val="304E96"/>
                </a:solidFill>
                <a:effectLst>
                  <a:outerShdw blurRad="38100" dist="38100" dir="2700000" algn="tl">
                    <a:srgbClr val="000000">
                      <a:alpha val="43137"/>
                    </a:srgbClr>
                  </a:outerShdw>
                </a:effectLst>
                <a:latin typeface="+mn-lt"/>
                <a:ea typeface="+mj-ea"/>
                <a:cs typeface="+mj-cs"/>
              </a:defRPr>
            </a:lvl1pPr>
          </a:lstStyle>
          <a:p>
            <a:r>
              <a:rPr lang="en-US" sz="2800" dirty="0" smtClean="0"/>
              <a:t>Emergency FMLA Expansion</a:t>
            </a:r>
            <a:endParaRPr lang="en-US" sz="2800" dirty="0"/>
          </a:p>
        </p:txBody>
      </p:sp>
      <p:graphicFrame>
        <p:nvGraphicFramePr>
          <p:cNvPr id="5" name="Table 4"/>
          <p:cNvGraphicFramePr>
            <a:graphicFrameLocks noGrp="1"/>
          </p:cNvGraphicFramePr>
          <p:nvPr>
            <p:extLst>
              <p:ext uri="{D42A27DB-BD31-4B8C-83A1-F6EECF244321}">
                <p14:modId xmlns:p14="http://schemas.microsoft.com/office/powerpoint/2010/main" val="682399876"/>
              </p:ext>
            </p:extLst>
          </p:nvPr>
        </p:nvGraphicFramePr>
        <p:xfrm>
          <a:off x="690005" y="946143"/>
          <a:ext cx="10484926" cy="4052033"/>
        </p:xfrm>
        <a:graphic>
          <a:graphicData uri="http://schemas.openxmlformats.org/drawingml/2006/table">
            <a:tbl>
              <a:tblPr firstRow="1" firstCol="1" bandRow="1">
                <a:tableStyleId>{5940675A-B579-460E-94D1-54222C63F5DA}</a:tableStyleId>
              </a:tblPr>
              <a:tblGrid>
                <a:gridCol w="10484926"/>
              </a:tblGrid>
              <a:tr h="244384">
                <a:tc>
                  <a:txBody>
                    <a:bodyPr/>
                    <a:lstStyle/>
                    <a:p>
                      <a:pPr marL="0" marR="0" algn="ctr">
                        <a:spcBef>
                          <a:spcPts val="0"/>
                        </a:spcBef>
                        <a:spcAft>
                          <a:spcPts val="0"/>
                        </a:spcAft>
                      </a:pPr>
                      <a:r>
                        <a:rPr lang="en-US" sz="2000" b="1" dirty="0" smtClean="0">
                          <a:effectLst/>
                          <a:latin typeface="Arial" panose="020B0604020202020204" pitchFamily="34" charset="0"/>
                          <a:ea typeface="Arial" panose="020B0604020202020204" pitchFamily="34" charset="0"/>
                          <a:cs typeface="Times New Roman" panose="02020603050405020304" pitchFamily="18" charset="0"/>
                        </a:rPr>
                        <a:t>Required Documentation</a:t>
                      </a:r>
                      <a:endParaRPr lang="en-US" sz="2000" b="1" dirty="0">
                        <a:effectLst/>
                        <a:latin typeface="Arial" panose="020B0604020202020204" pitchFamily="34" charset="0"/>
                        <a:ea typeface="Arial" panose="020B0604020202020204" pitchFamily="34" charset="0"/>
                        <a:cs typeface="Times New Roman" panose="02020603050405020304" pitchFamily="18" charset="0"/>
                      </a:endParaRPr>
                    </a:p>
                  </a:txBody>
                  <a:tcPr marL="61191" marR="61191" marT="0" marB="0">
                    <a:solidFill>
                      <a:schemeClr val="bg1">
                        <a:lumMod val="85000"/>
                      </a:schemeClr>
                    </a:solidFill>
                  </a:tcPr>
                </a:tc>
              </a:tr>
              <a:tr h="3747233">
                <a:tc>
                  <a:txBody>
                    <a:bodyPr/>
                    <a:lstStyle/>
                    <a:p>
                      <a:pPr marL="0" marR="0" lvl="0" indent="0" algn="l"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lang="en-US" sz="1600" b="1" dirty="0" smtClean="0">
                          <a:effectLst/>
                        </a:rPr>
                        <a:t>For the qualifying reason, the employee is required to provide:</a:t>
                      </a:r>
                      <a:endParaRPr lang="en-US" sz="1600" dirty="0" smtClean="0">
                        <a:effectLst/>
                      </a:endParaRPr>
                    </a:p>
                    <a:p>
                      <a:pPr marL="742950" marR="0" lvl="1" indent="-285750">
                        <a:spcBef>
                          <a:spcPts val="0"/>
                        </a:spcBef>
                        <a:spcAft>
                          <a:spcPts val="0"/>
                        </a:spcAft>
                        <a:buFont typeface="Symbol" panose="05050102010706020507" pitchFamily="18" charset="2"/>
                        <a:buChar char=""/>
                      </a:pPr>
                      <a:r>
                        <a:rPr lang="en-US" sz="1600" dirty="0" smtClean="0">
                          <a:effectLst/>
                        </a:rPr>
                        <a:t>Employee’s name;</a:t>
                      </a:r>
                    </a:p>
                    <a:p>
                      <a:pPr marL="742950" marR="0" lvl="1" indent="-285750">
                        <a:spcBef>
                          <a:spcPts val="0"/>
                        </a:spcBef>
                        <a:spcAft>
                          <a:spcPts val="0"/>
                        </a:spcAft>
                        <a:buFont typeface="Symbol" panose="05050102010706020507" pitchFamily="18" charset="2"/>
                        <a:buChar char=""/>
                      </a:pPr>
                      <a:r>
                        <a:rPr lang="en-US" sz="1600" dirty="0" smtClean="0">
                          <a:effectLst/>
                        </a:rPr>
                        <a:t>Date(s) for which leave is requested;</a:t>
                      </a:r>
                    </a:p>
                    <a:p>
                      <a:pPr marL="742950" marR="0" lvl="1" indent="-285750">
                        <a:spcBef>
                          <a:spcPts val="0"/>
                        </a:spcBef>
                        <a:spcAft>
                          <a:spcPts val="0"/>
                        </a:spcAft>
                        <a:buFont typeface="Symbol" panose="05050102010706020507" pitchFamily="18" charset="2"/>
                        <a:buChar char=""/>
                      </a:pPr>
                      <a:r>
                        <a:rPr lang="en-US" sz="1600" dirty="0" smtClean="0">
                          <a:effectLst/>
                        </a:rPr>
                        <a:t>Qualifying reason for the leave (care for child);</a:t>
                      </a:r>
                    </a:p>
                    <a:p>
                      <a:pPr marL="742950" marR="0" lvl="1" indent="-285750">
                        <a:spcBef>
                          <a:spcPts val="0"/>
                        </a:spcBef>
                        <a:spcAft>
                          <a:spcPts val="0"/>
                        </a:spcAft>
                        <a:buFont typeface="Symbol" panose="05050102010706020507" pitchFamily="18" charset="2"/>
                        <a:buChar char=""/>
                      </a:pPr>
                      <a:r>
                        <a:rPr lang="en-US" sz="1600" dirty="0" smtClean="0">
                          <a:effectLst/>
                        </a:rPr>
                        <a:t>Oral or written statement that the Employee is unable to work because of the qualified reason for leave.</a:t>
                      </a:r>
                    </a:p>
                    <a:p>
                      <a:pPr marL="742950" marR="0" lvl="1" indent="-285750">
                        <a:spcBef>
                          <a:spcPts val="0"/>
                        </a:spcBef>
                        <a:spcAft>
                          <a:spcPts val="0"/>
                        </a:spcAft>
                        <a:buFont typeface="Symbol" panose="05050102010706020507" pitchFamily="18" charset="2"/>
                        <a:buChar char=""/>
                      </a:pPr>
                      <a:r>
                        <a:rPr lang="en-US" sz="1600" dirty="0" smtClean="0">
                          <a:effectLst/>
                        </a:rPr>
                        <a:t>Name of the Son(s) or Daughter(s) being cared for;</a:t>
                      </a:r>
                    </a:p>
                    <a:p>
                      <a:pPr marL="742950" marR="0" lvl="1" indent="-285750">
                        <a:spcBef>
                          <a:spcPts val="0"/>
                        </a:spcBef>
                        <a:spcAft>
                          <a:spcPts val="0"/>
                        </a:spcAft>
                        <a:buFont typeface="Symbol" panose="05050102010706020507" pitchFamily="18" charset="2"/>
                        <a:buChar char=""/>
                      </a:pPr>
                      <a:r>
                        <a:rPr lang="en-US" sz="1600" dirty="0" smtClean="0">
                          <a:effectLst/>
                        </a:rPr>
                        <a:t>Name of the School, Place of Care, or Child Care Provider that has closed or become unavailable;</a:t>
                      </a:r>
                      <a:r>
                        <a:rPr lang="en-US" sz="1600" baseline="0" dirty="0" smtClean="0">
                          <a:effectLst/>
                        </a:rPr>
                        <a:t> </a:t>
                      </a:r>
                    </a:p>
                    <a:p>
                      <a:pPr marL="457200" marR="0" lvl="1" indent="0">
                        <a:spcBef>
                          <a:spcPts val="0"/>
                        </a:spcBef>
                        <a:spcAft>
                          <a:spcPts val="0"/>
                        </a:spcAft>
                        <a:buFont typeface="Symbol" panose="05050102010706020507" pitchFamily="18" charset="2"/>
                        <a:buNone/>
                      </a:pPr>
                      <a:r>
                        <a:rPr lang="en-US" sz="1600" dirty="0" smtClean="0">
                          <a:effectLst/>
                        </a:rPr>
                        <a:t>AND</a:t>
                      </a:r>
                    </a:p>
                    <a:p>
                      <a:pPr marL="742950" marR="0" lvl="1" indent="-285750">
                        <a:spcBef>
                          <a:spcPts val="0"/>
                        </a:spcBef>
                        <a:spcAft>
                          <a:spcPts val="0"/>
                        </a:spcAft>
                        <a:buFont typeface="Symbol" panose="05050102010706020507" pitchFamily="18" charset="2"/>
                        <a:buChar char=""/>
                      </a:pPr>
                      <a:r>
                        <a:rPr lang="en-US" sz="1600" dirty="0" smtClean="0">
                          <a:effectLst/>
                        </a:rPr>
                        <a:t>An oral or written statement that no other suitable person will be caring for the Son(s) or Daughter(s)</a:t>
                      </a:r>
                      <a:r>
                        <a:rPr lang="en-US" sz="1600" baseline="0" dirty="0" smtClean="0">
                          <a:effectLst/>
                        </a:rPr>
                        <a:t> </a:t>
                      </a:r>
                      <a:r>
                        <a:rPr lang="en-US" sz="1600" dirty="0" smtClean="0">
                          <a:effectLst/>
                        </a:rPr>
                        <a:t>during the period for which the Emergency</a:t>
                      </a:r>
                      <a:r>
                        <a:rPr lang="en-US" sz="1600" baseline="0" dirty="0" smtClean="0">
                          <a:effectLst/>
                        </a:rPr>
                        <a:t> FMLA Expansion leave</a:t>
                      </a:r>
                      <a:endParaRPr lang="en-US" sz="1600" dirty="0" smtClean="0">
                        <a:effectLst/>
                      </a:endParaRPr>
                    </a:p>
                    <a:p>
                      <a:pPr marL="0" marR="0" lvl="0" indent="0">
                        <a:spcBef>
                          <a:spcPts val="0"/>
                        </a:spcBef>
                        <a:spcAft>
                          <a:spcPts val="0"/>
                        </a:spcAft>
                        <a:buFont typeface="Symbol" panose="05050102010706020507" pitchFamily="18" charset="2"/>
                        <a:buNone/>
                      </a:pPr>
                      <a:endParaRPr lang="en-US" sz="1600" dirty="0" smtClean="0">
                        <a:effectLst/>
                      </a:endParaRPr>
                    </a:p>
                    <a:p>
                      <a:pPr marL="0" marR="0" lvl="0" indent="0">
                        <a:spcBef>
                          <a:spcPts val="0"/>
                        </a:spcBef>
                        <a:spcAft>
                          <a:spcPts val="0"/>
                        </a:spcAft>
                        <a:buFont typeface="Symbol" panose="05050102010706020507" pitchFamily="18" charset="2"/>
                        <a:buNone/>
                      </a:pPr>
                      <a:r>
                        <a:rPr lang="en-US" sz="1600" dirty="0" smtClean="0">
                          <a:effectLst/>
                        </a:rPr>
                        <a:t>Any and all documentation related to a request for Emergency</a:t>
                      </a:r>
                      <a:r>
                        <a:rPr lang="en-US" sz="1600" baseline="0" dirty="0" smtClean="0">
                          <a:effectLst/>
                        </a:rPr>
                        <a:t> FMLA Expansion </a:t>
                      </a:r>
                      <a:r>
                        <a:rPr lang="en-US" sz="1600" dirty="0" smtClean="0">
                          <a:effectLst/>
                        </a:rPr>
                        <a:t>must be maintained locally for four (4) years.</a:t>
                      </a:r>
                    </a:p>
                    <a:p>
                      <a:pPr marL="0" marR="0" lvl="0" indent="0">
                        <a:spcBef>
                          <a:spcPts val="0"/>
                        </a:spcBef>
                        <a:spcAft>
                          <a:spcPts val="0"/>
                        </a:spcAft>
                        <a:buFont typeface="Symbol" panose="05050102010706020507" pitchFamily="18" charset="2"/>
                        <a:buNone/>
                      </a:pPr>
                      <a:r>
                        <a:rPr lang="en-US" sz="1600" dirty="0" smtClean="0">
                          <a:effectLst/>
                        </a:rPr>
                        <a:t>Supervisors must document in writing any required information provided orally by an employee.</a:t>
                      </a:r>
                    </a:p>
                    <a:p>
                      <a:pPr marL="0" marR="0" lvl="0" indent="0">
                        <a:spcBef>
                          <a:spcPts val="0"/>
                        </a:spcBef>
                        <a:spcAft>
                          <a:spcPts val="0"/>
                        </a:spcAft>
                        <a:buFont typeface="Symbol" panose="05050102010706020507" pitchFamily="18" charset="2"/>
                        <a:buNone/>
                      </a:pPr>
                      <a:endParaRPr lang="en-US" sz="1800" dirty="0">
                        <a:effectLst/>
                      </a:endParaRPr>
                    </a:p>
                  </a:txBody>
                  <a:tcPr marL="61191" marR="61191" marT="0" marB="0"/>
                </a:tc>
              </a:tr>
            </a:tbl>
          </a:graphicData>
        </a:graphic>
      </p:graphicFrame>
    </p:spTree>
    <p:extLst>
      <p:ext uri="{BB962C8B-B14F-4D97-AF65-F5344CB8AC3E}">
        <p14:creationId xmlns:p14="http://schemas.microsoft.com/office/powerpoint/2010/main" val="19113678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331A2A5-C10F-45F7-9135-1D810B537D56}" type="slidenum">
              <a:rPr lang="en-US" smtClean="0">
                <a:solidFill>
                  <a:prstClr val="white">
                    <a:lumMod val="50000"/>
                  </a:prstClr>
                </a:solidFill>
              </a:rPr>
              <a:pPr/>
              <a:t>11</a:t>
            </a:fld>
            <a:endParaRPr lang="en-US" dirty="0">
              <a:solidFill>
                <a:prstClr val="white">
                  <a:lumMod val="50000"/>
                </a:prstClr>
              </a:solidFill>
            </a:endParaRPr>
          </a:p>
        </p:txBody>
      </p:sp>
      <p:sp>
        <p:nvSpPr>
          <p:cNvPr id="4" name="Title Placeholder 1"/>
          <p:cNvSpPr txBox="1">
            <a:spLocks/>
          </p:cNvSpPr>
          <p:nvPr/>
        </p:nvSpPr>
        <p:spPr>
          <a:xfrm>
            <a:off x="3186545" y="13252"/>
            <a:ext cx="9005455" cy="688497"/>
          </a:xfrm>
          <a:prstGeom prst="rect">
            <a:avLst/>
          </a:prstGeom>
        </p:spPr>
        <p:txBody>
          <a:bodyPr vert="horz" lIns="91440" tIns="45720" rIns="91440" bIns="45720" rtlCol="0" anchor="ctr">
            <a:noAutofit/>
          </a:bodyPr>
          <a:lstStyle>
            <a:lvl1pPr algn="r" defTabSz="914400" rtl="0" eaLnBrk="1" latinLnBrk="0" hangingPunct="1">
              <a:lnSpc>
                <a:spcPct val="90000"/>
              </a:lnSpc>
              <a:spcBef>
                <a:spcPct val="0"/>
              </a:spcBef>
              <a:buNone/>
              <a:defRPr sz="2400" b="1" kern="1200">
                <a:solidFill>
                  <a:srgbClr val="304E96"/>
                </a:solidFill>
                <a:effectLst>
                  <a:outerShdw blurRad="38100" dist="38100" dir="2700000" algn="tl">
                    <a:srgbClr val="000000">
                      <a:alpha val="43137"/>
                    </a:srgbClr>
                  </a:outerShdw>
                </a:effectLst>
                <a:latin typeface="+mn-lt"/>
                <a:ea typeface="+mj-ea"/>
                <a:cs typeface="+mj-cs"/>
              </a:defRPr>
            </a:lvl1pPr>
          </a:lstStyle>
          <a:p>
            <a:r>
              <a:rPr lang="en-US" sz="2800" dirty="0" smtClean="0"/>
              <a:t>Emergency FMLA Expansion</a:t>
            </a:r>
            <a:endParaRPr lang="en-US" sz="2800" dirty="0"/>
          </a:p>
        </p:txBody>
      </p:sp>
      <p:sp>
        <p:nvSpPr>
          <p:cNvPr id="5" name="TextBox 4"/>
          <p:cNvSpPr txBox="1"/>
          <p:nvPr/>
        </p:nvSpPr>
        <p:spPr>
          <a:xfrm>
            <a:off x="590823" y="856357"/>
            <a:ext cx="11493658" cy="4524315"/>
          </a:xfrm>
          <a:prstGeom prst="rect">
            <a:avLst/>
          </a:prstGeom>
          <a:noFill/>
        </p:spPr>
        <p:txBody>
          <a:bodyPr wrap="square" rtlCol="0">
            <a:spAutoFit/>
          </a:bodyPr>
          <a:lstStyle/>
          <a:p>
            <a:r>
              <a:rPr lang="en-US" sz="3200" dirty="0"/>
              <a:t>If an employee meets </a:t>
            </a:r>
            <a:r>
              <a:rPr lang="en-US" sz="3200" dirty="0" smtClean="0"/>
              <a:t>the </a:t>
            </a:r>
            <a:r>
              <a:rPr lang="en-US" sz="3200" dirty="0"/>
              <a:t>qualifying </a:t>
            </a:r>
            <a:r>
              <a:rPr lang="en-US" sz="3200" dirty="0" smtClean="0"/>
              <a:t>reason, </a:t>
            </a:r>
            <a:r>
              <a:rPr lang="en-US" sz="3200" dirty="0"/>
              <a:t>supervisors and managers are to grant the leave by accepting the completed PS </a:t>
            </a:r>
            <a:r>
              <a:rPr lang="en-US" sz="3200" dirty="0" smtClean="0"/>
              <a:t>3971 and supporting documentation.  </a:t>
            </a:r>
          </a:p>
          <a:p>
            <a:endParaRPr lang="en-US" sz="3200" dirty="0"/>
          </a:p>
          <a:p>
            <a:r>
              <a:rPr lang="en-US" sz="3200" dirty="0" smtClean="0"/>
              <a:t>Once leave is entered into </a:t>
            </a:r>
            <a:r>
              <a:rPr lang="en-US" sz="3200" dirty="0" err="1" smtClean="0"/>
              <a:t>eRMS</a:t>
            </a:r>
            <a:r>
              <a:rPr lang="en-US" sz="3200" dirty="0" smtClean="0"/>
              <a:t> a FMLA case number will be created.  No FMLA packet will be generated or mailed to employees.  HRSSC will not manage new FMLA cases opened under this new emergency leave expansion.</a:t>
            </a:r>
          </a:p>
          <a:p>
            <a:endParaRPr lang="en-US" sz="3200" dirty="0"/>
          </a:p>
        </p:txBody>
      </p:sp>
    </p:spTree>
    <p:extLst>
      <p:ext uri="{BB962C8B-B14F-4D97-AF65-F5344CB8AC3E}">
        <p14:creationId xmlns:p14="http://schemas.microsoft.com/office/powerpoint/2010/main" val="25439126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331A2A5-C10F-45F7-9135-1D810B537D56}" type="slidenum">
              <a:rPr lang="en-US" smtClean="0">
                <a:solidFill>
                  <a:prstClr val="white">
                    <a:lumMod val="50000"/>
                  </a:prstClr>
                </a:solidFill>
              </a:rPr>
              <a:pPr/>
              <a:t>12</a:t>
            </a:fld>
            <a:endParaRPr lang="en-US" dirty="0">
              <a:solidFill>
                <a:prstClr val="white">
                  <a:lumMod val="50000"/>
                </a:prstClr>
              </a:solidFill>
            </a:endParaRPr>
          </a:p>
        </p:txBody>
      </p:sp>
      <p:sp>
        <p:nvSpPr>
          <p:cNvPr id="4" name="Title Placeholder 1"/>
          <p:cNvSpPr txBox="1">
            <a:spLocks/>
          </p:cNvSpPr>
          <p:nvPr/>
        </p:nvSpPr>
        <p:spPr>
          <a:xfrm>
            <a:off x="3186545" y="13252"/>
            <a:ext cx="9005455" cy="688497"/>
          </a:xfrm>
          <a:prstGeom prst="rect">
            <a:avLst/>
          </a:prstGeom>
        </p:spPr>
        <p:txBody>
          <a:bodyPr vert="horz" lIns="91440" tIns="45720" rIns="91440" bIns="45720" rtlCol="0" anchor="ctr">
            <a:noAutofit/>
          </a:bodyPr>
          <a:lstStyle>
            <a:lvl1pPr algn="r" defTabSz="914400" rtl="0" eaLnBrk="1" latinLnBrk="0" hangingPunct="1">
              <a:lnSpc>
                <a:spcPct val="90000"/>
              </a:lnSpc>
              <a:spcBef>
                <a:spcPct val="0"/>
              </a:spcBef>
              <a:buNone/>
              <a:defRPr sz="2400" b="1" kern="1200">
                <a:solidFill>
                  <a:srgbClr val="304E96"/>
                </a:solidFill>
                <a:effectLst>
                  <a:outerShdw blurRad="38100" dist="38100" dir="2700000" algn="tl">
                    <a:srgbClr val="000000">
                      <a:alpha val="43137"/>
                    </a:srgbClr>
                  </a:outerShdw>
                </a:effectLst>
                <a:latin typeface="+mn-lt"/>
                <a:ea typeface="+mj-ea"/>
                <a:cs typeface="+mj-cs"/>
              </a:defRPr>
            </a:lvl1pPr>
          </a:lstStyle>
          <a:p>
            <a:r>
              <a:rPr lang="en-US" sz="2800" dirty="0" smtClean="0"/>
              <a:t>Emergency FMLA Expansion</a:t>
            </a:r>
            <a:endParaRPr lang="en-US" sz="2800" dirty="0"/>
          </a:p>
        </p:txBody>
      </p:sp>
      <p:sp>
        <p:nvSpPr>
          <p:cNvPr id="5" name="TextBox 4"/>
          <p:cNvSpPr txBox="1"/>
          <p:nvPr/>
        </p:nvSpPr>
        <p:spPr>
          <a:xfrm>
            <a:off x="590824" y="1004435"/>
            <a:ext cx="10884057" cy="3046988"/>
          </a:xfrm>
          <a:prstGeom prst="rect">
            <a:avLst/>
          </a:prstGeom>
          <a:noFill/>
        </p:spPr>
        <p:txBody>
          <a:bodyPr wrap="square" rtlCol="0">
            <a:spAutoFit/>
          </a:bodyPr>
          <a:lstStyle/>
          <a:p>
            <a:r>
              <a:rPr lang="en-US" sz="3200" dirty="0"/>
              <a:t>Employee are only entitled to 12 weeks of FMLA leave, regardless of </a:t>
            </a:r>
            <a:r>
              <a:rPr lang="en-US" sz="3200" dirty="0" smtClean="0"/>
              <a:t>reason.</a:t>
            </a:r>
          </a:p>
          <a:p>
            <a:endParaRPr lang="en-US" sz="3200" dirty="0"/>
          </a:p>
          <a:p>
            <a:r>
              <a:rPr lang="en-US" sz="3200" dirty="0" smtClean="0"/>
              <a:t>If </a:t>
            </a:r>
            <a:r>
              <a:rPr lang="en-US" sz="3200" dirty="0"/>
              <a:t>an employee has already exhausted their FMLA leave for this year, they are not entitled to take FMLA leave for this new qualifying reason. </a:t>
            </a:r>
          </a:p>
        </p:txBody>
      </p:sp>
    </p:spTree>
    <p:extLst>
      <p:ext uri="{BB962C8B-B14F-4D97-AF65-F5344CB8AC3E}">
        <p14:creationId xmlns:p14="http://schemas.microsoft.com/office/powerpoint/2010/main" val="1748641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331A2A5-C10F-45F7-9135-1D810B537D56}" type="slidenum">
              <a:rPr lang="en-US" smtClean="0">
                <a:solidFill>
                  <a:prstClr val="white">
                    <a:lumMod val="50000"/>
                  </a:prstClr>
                </a:solidFill>
              </a:rPr>
              <a:pPr/>
              <a:t>13</a:t>
            </a:fld>
            <a:endParaRPr lang="en-US" dirty="0">
              <a:solidFill>
                <a:prstClr val="white">
                  <a:lumMod val="50000"/>
                </a:prstClr>
              </a:solidFill>
            </a:endParaRPr>
          </a:p>
        </p:txBody>
      </p:sp>
      <p:sp>
        <p:nvSpPr>
          <p:cNvPr id="3" name="Title Placeholder 1"/>
          <p:cNvSpPr txBox="1">
            <a:spLocks/>
          </p:cNvSpPr>
          <p:nvPr/>
        </p:nvSpPr>
        <p:spPr>
          <a:xfrm>
            <a:off x="3186545" y="13252"/>
            <a:ext cx="9005455" cy="688497"/>
          </a:xfrm>
          <a:prstGeom prst="rect">
            <a:avLst/>
          </a:prstGeom>
        </p:spPr>
        <p:txBody>
          <a:bodyPr vert="horz" lIns="91440" tIns="45720" rIns="91440" bIns="45720" rtlCol="0" anchor="ctr">
            <a:noAutofit/>
          </a:bodyPr>
          <a:lstStyle>
            <a:lvl1pPr algn="r" defTabSz="914400" rtl="0" eaLnBrk="1" latinLnBrk="0" hangingPunct="1">
              <a:lnSpc>
                <a:spcPct val="90000"/>
              </a:lnSpc>
              <a:spcBef>
                <a:spcPct val="0"/>
              </a:spcBef>
              <a:buNone/>
              <a:defRPr sz="2400" b="1" kern="1200">
                <a:solidFill>
                  <a:srgbClr val="304E96"/>
                </a:solidFill>
                <a:effectLst>
                  <a:outerShdw blurRad="38100" dist="38100" dir="2700000" algn="tl">
                    <a:srgbClr val="000000">
                      <a:alpha val="43137"/>
                    </a:srgbClr>
                  </a:outerShdw>
                </a:effectLst>
                <a:latin typeface="+mn-lt"/>
                <a:ea typeface="+mj-ea"/>
                <a:cs typeface="+mj-cs"/>
              </a:defRPr>
            </a:lvl1pPr>
          </a:lstStyle>
          <a:p>
            <a:r>
              <a:rPr lang="en-US" sz="2800" dirty="0" smtClean="0"/>
              <a:t>Timekeeping Reference Guide</a:t>
            </a:r>
            <a:endParaRPr lang="en-US" sz="2800" dirty="0"/>
          </a:p>
        </p:txBody>
      </p:sp>
      <p:pic>
        <p:nvPicPr>
          <p:cNvPr id="4" name="Picture 3"/>
          <p:cNvPicPr>
            <a:picLocks noChangeAspect="1"/>
          </p:cNvPicPr>
          <p:nvPr/>
        </p:nvPicPr>
        <p:blipFill>
          <a:blip r:embed="rId2"/>
          <a:stretch>
            <a:fillRect/>
          </a:stretch>
        </p:blipFill>
        <p:spPr>
          <a:xfrm>
            <a:off x="2118376" y="783940"/>
            <a:ext cx="7955247" cy="6003039"/>
          </a:xfrm>
          <a:prstGeom prst="rect">
            <a:avLst/>
          </a:prstGeom>
        </p:spPr>
      </p:pic>
    </p:spTree>
    <p:extLst>
      <p:ext uri="{BB962C8B-B14F-4D97-AF65-F5344CB8AC3E}">
        <p14:creationId xmlns:p14="http://schemas.microsoft.com/office/powerpoint/2010/main" val="16178845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331A2A5-C10F-45F7-9135-1D810B537D56}" type="slidenum">
              <a:rPr lang="en-US" smtClean="0">
                <a:solidFill>
                  <a:prstClr val="white">
                    <a:lumMod val="50000"/>
                  </a:prstClr>
                </a:solidFill>
              </a:rPr>
              <a:pPr/>
              <a:t>14</a:t>
            </a:fld>
            <a:endParaRPr lang="en-US" dirty="0">
              <a:solidFill>
                <a:prstClr val="white">
                  <a:lumMod val="50000"/>
                </a:prstClr>
              </a:solidFill>
            </a:endParaRPr>
          </a:p>
        </p:txBody>
      </p:sp>
      <p:sp>
        <p:nvSpPr>
          <p:cNvPr id="3" name="Title Placeholder 1"/>
          <p:cNvSpPr txBox="1">
            <a:spLocks/>
          </p:cNvSpPr>
          <p:nvPr/>
        </p:nvSpPr>
        <p:spPr>
          <a:xfrm>
            <a:off x="3186545" y="13252"/>
            <a:ext cx="9005455" cy="688497"/>
          </a:xfrm>
          <a:prstGeom prst="rect">
            <a:avLst/>
          </a:prstGeom>
        </p:spPr>
        <p:txBody>
          <a:bodyPr vert="horz" lIns="91440" tIns="45720" rIns="91440" bIns="45720" rtlCol="0" anchor="ctr">
            <a:noAutofit/>
          </a:bodyPr>
          <a:lstStyle>
            <a:lvl1pPr algn="r" defTabSz="914400" rtl="0" eaLnBrk="1" latinLnBrk="0" hangingPunct="1">
              <a:lnSpc>
                <a:spcPct val="90000"/>
              </a:lnSpc>
              <a:spcBef>
                <a:spcPct val="0"/>
              </a:spcBef>
              <a:buNone/>
              <a:defRPr sz="2400" b="1" kern="1200">
                <a:solidFill>
                  <a:srgbClr val="304E96"/>
                </a:solidFill>
                <a:effectLst>
                  <a:outerShdw blurRad="38100" dist="38100" dir="2700000" algn="tl">
                    <a:srgbClr val="000000">
                      <a:alpha val="43137"/>
                    </a:srgbClr>
                  </a:outerShdw>
                </a:effectLst>
                <a:latin typeface="+mn-lt"/>
                <a:ea typeface="+mj-ea"/>
                <a:cs typeface="+mj-cs"/>
              </a:defRPr>
            </a:lvl1pPr>
          </a:lstStyle>
          <a:p>
            <a:r>
              <a:rPr lang="en-US" sz="2800" dirty="0" smtClean="0"/>
              <a:t>Resources </a:t>
            </a:r>
            <a:endParaRPr lang="en-US" sz="2800" dirty="0"/>
          </a:p>
        </p:txBody>
      </p:sp>
      <p:pic>
        <p:nvPicPr>
          <p:cNvPr id="4" name="Picture 3"/>
          <p:cNvPicPr>
            <a:picLocks noChangeAspect="1"/>
          </p:cNvPicPr>
          <p:nvPr/>
        </p:nvPicPr>
        <p:blipFill>
          <a:blip r:embed="rId2"/>
          <a:stretch>
            <a:fillRect/>
          </a:stretch>
        </p:blipFill>
        <p:spPr>
          <a:xfrm>
            <a:off x="313697" y="819869"/>
            <a:ext cx="5975173" cy="2717248"/>
          </a:xfrm>
          <a:prstGeom prst="rect">
            <a:avLst/>
          </a:prstGeom>
        </p:spPr>
      </p:pic>
      <p:sp>
        <p:nvSpPr>
          <p:cNvPr id="6" name="Rectangle 5"/>
          <p:cNvSpPr/>
          <p:nvPr/>
        </p:nvSpPr>
        <p:spPr>
          <a:xfrm>
            <a:off x="6288870" y="1551958"/>
            <a:ext cx="5991320" cy="3970318"/>
          </a:xfrm>
          <a:prstGeom prst="rect">
            <a:avLst/>
          </a:prstGeom>
        </p:spPr>
        <p:txBody>
          <a:bodyPr wrap="none">
            <a:spAutoFit/>
          </a:bodyPr>
          <a:lstStyle/>
          <a:p>
            <a:r>
              <a:rPr lang="en-US" b="1" dirty="0"/>
              <a:t>Time </a:t>
            </a:r>
            <a:r>
              <a:rPr lang="en-US" b="1" dirty="0" smtClean="0"/>
              <a:t>And Attendance </a:t>
            </a:r>
            <a:r>
              <a:rPr lang="en-US" b="1" dirty="0"/>
              <a:t>G</a:t>
            </a:r>
            <a:r>
              <a:rPr lang="en-US" b="1" dirty="0" smtClean="0"/>
              <a:t>uidance</a:t>
            </a:r>
          </a:p>
          <a:p>
            <a:pPr lvl="1"/>
            <a:r>
              <a:rPr lang="en-US" dirty="0"/>
              <a:t>TACS Webpage</a:t>
            </a:r>
          </a:p>
          <a:p>
            <a:pPr lvl="1"/>
            <a:r>
              <a:rPr lang="en-US" u="sng" dirty="0">
                <a:hlinkClick r:id="rId3"/>
              </a:rPr>
              <a:t>https://blue.usps.gov/tacs/COVID-19%20references.htm</a:t>
            </a:r>
            <a:r>
              <a:rPr lang="en-US" dirty="0"/>
              <a:t> </a:t>
            </a:r>
          </a:p>
          <a:p>
            <a:pPr lvl="1"/>
            <a:r>
              <a:rPr lang="en-US" dirty="0"/>
              <a:t>TACS Questions </a:t>
            </a:r>
          </a:p>
          <a:p>
            <a:pPr lvl="1"/>
            <a:r>
              <a:rPr lang="en-US" u="sng" dirty="0" err="1" smtClean="0">
                <a:hlinkClick r:id="rId4"/>
              </a:rPr>
              <a:t>HqTACS@USPS.Gov</a:t>
            </a:r>
            <a:endParaRPr lang="en-US" dirty="0"/>
          </a:p>
          <a:p>
            <a:pPr lvl="1"/>
            <a:r>
              <a:rPr lang="en-US" dirty="0" err="1"/>
              <a:t>eRMS</a:t>
            </a:r>
            <a:r>
              <a:rPr lang="en-US" dirty="0"/>
              <a:t> Webpage</a:t>
            </a:r>
          </a:p>
          <a:p>
            <a:pPr lvl="1"/>
            <a:r>
              <a:rPr lang="en-US" u="sng" dirty="0">
                <a:hlinkClick r:id="rId5"/>
              </a:rPr>
              <a:t>https://blue.usps.gov/erms/</a:t>
            </a:r>
            <a:endParaRPr lang="en-US" dirty="0"/>
          </a:p>
          <a:p>
            <a:pPr lvl="1"/>
            <a:r>
              <a:rPr lang="en-US" dirty="0" err="1"/>
              <a:t>eRMS</a:t>
            </a:r>
            <a:r>
              <a:rPr lang="en-US" dirty="0"/>
              <a:t> Questions </a:t>
            </a:r>
          </a:p>
          <a:p>
            <a:pPr lvl="1"/>
            <a:r>
              <a:rPr lang="en-US" u="sng" dirty="0" smtClean="0">
                <a:hlinkClick r:id="rId6"/>
              </a:rPr>
              <a:t>KM5QJ0@usps.gov</a:t>
            </a:r>
            <a:endParaRPr lang="en-US" u="sng" dirty="0" smtClean="0"/>
          </a:p>
          <a:p>
            <a:endParaRPr lang="en-US" u="sng" dirty="0">
              <a:latin typeface="Calibri" panose="020F0502020204030204" pitchFamily="34" charset="0"/>
              <a:ea typeface="Calibri" panose="020F0502020204030204" pitchFamily="34" charset="0"/>
            </a:endParaRPr>
          </a:p>
          <a:p>
            <a:r>
              <a:rPr lang="en-US" b="1" dirty="0" smtClean="0">
                <a:latin typeface="Calibri" panose="020F0502020204030204" pitchFamily="34" charset="0"/>
                <a:ea typeface="Calibri" panose="020F0502020204030204" pitchFamily="34" charset="0"/>
              </a:rPr>
              <a:t>Employee Eligibility Questions </a:t>
            </a:r>
            <a:endParaRPr lang="en-US" b="1" dirty="0">
              <a:latin typeface="Calibri" panose="020F0502020204030204" pitchFamily="34" charset="0"/>
              <a:ea typeface="Calibri" panose="020F0502020204030204" pitchFamily="34" charset="0"/>
            </a:endParaRPr>
          </a:p>
          <a:p>
            <a:pPr lvl="1"/>
            <a:r>
              <a:rPr lang="en-US" dirty="0"/>
              <a:t>First contact your supervisor or local </a:t>
            </a:r>
            <a:r>
              <a:rPr lang="en-US" dirty="0" smtClean="0"/>
              <a:t>HR</a:t>
            </a:r>
            <a:endParaRPr lang="en-US" dirty="0"/>
          </a:p>
          <a:p>
            <a:pPr lvl="1"/>
            <a:r>
              <a:rPr lang="en-US" dirty="0"/>
              <a:t>HR Shared Service Center </a:t>
            </a:r>
            <a:r>
              <a:rPr lang="en-US" dirty="0" smtClean="0"/>
              <a:t>@ 1-877-477-3273</a:t>
            </a:r>
            <a:r>
              <a:rPr lang="en-US" dirty="0"/>
              <a:t>,  Option 5</a:t>
            </a:r>
            <a:endParaRPr lang="en-US" dirty="0">
              <a:latin typeface="Calibri" panose="020F0502020204030204" pitchFamily="34" charset="0"/>
              <a:ea typeface="Calibri" panose="020F0502020204030204" pitchFamily="34" charset="0"/>
            </a:endParaRPr>
          </a:p>
          <a:p>
            <a:endParaRPr lang="en-US" dirty="0"/>
          </a:p>
        </p:txBody>
      </p:sp>
      <p:sp>
        <p:nvSpPr>
          <p:cNvPr id="7" name="Rectangle 6"/>
          <p:cNvSpPr/>
          <p:nvPr/>
        </p:nvSpPr>
        <p:spPr>
          <a:xfrm>
            <a:off x="313696" y="3655237"/>
            <a:ext cx="6176003" cy="2031325"/>
          </a:xfrm>
          <a:prstGeom prst="rect">
            <a:avLst/>
          </a:prstGeom>
        </p:spPr>
        <p:txBody>
          <a:bodyPr wrap="square">
            <a:spAutoFit/>
          </a:bodyPr>
          <a:lstStyle/>
          <a:p>
            <a:r>
              <a:rPr lang="en-US" b="1" dirty="0" smtClean="0"/>
              <a:t>COVID-19 Blue and </a:t>
            </a:r>
            <a:r>
              <a:rPr lang="en-US" b="1" dirty="0" err="1" smtClean="0"/>
              <a:t>LiteBlue</a:t>
            </a:r>
            <a:r>
              <a:rPr lang="en-US" b="1" dirty="0"/>
              <a:t> </a:t>
            </a:r>
            <a:r>
              <a:rPr lang="en-US" b="1" dirty="0" smtClean="0"/>
              <a:t>FFCRA Page</a:t>
            </a:r>
          </a:p>
          <a:p>
            <a:r>
              <a:rPr lang="en-US" dirty="0">
                <a:hlinkClick r:id="rId7"/>
              </a:rPr>
              <a:t>https://</a:t>
            </a:r>
            <a:r>
              <a:rPr lang="en-US" dirty="0" smtClean="0">
                <a:hlinkClick r:id="rId7"/>
              </a:rPr>
              <a:t>blue.usps.gov/blue/covid-19/families-first.htm</a:t>
            </a:r>
            <a:r>
              <a:rPr lang="en-US" dirty="0" smtClean="0"/>
              <a:t> </a:t>
            </a:r>
          </a:p>
          <a:p>
            <a:pPr lvl="1"/>
            <a:r>
              <a:rPr lang="en-US" dirty="0" smtClean="0"/>
              <a:t>Frequently </a:t>
            </a:r>
            <a:r>
              <a:rPr lang="en-US" dirty="0"/>
              <a:t>Asked Questions</a:t>
            </a:r>
          </a:p>
          <a:p>
            <a:pPr lvl="1"/>
            <a:r>
              <a:rPr lang="en-US" dirty="0" smtClean="0"/>
              <a:t>Supervisor Quick Reference Guide </a:t>
            </a:r>
          </a:p>
          <a:p>
            <a:pPr lvl="1"/>
            <a:r>
              <a:rPr lang="en-US" dirty="0" smtClean="0"/>
              <a:t>Timekeeping Quick Reference </a:t>
            </a:r>
          </a:p>
          <a:p>
            <a:pPr lvl="1"/>
            <a:r>
              <a:rPr lang="en-US" dirty="0"/>
              <a:t>Expanded Family and Medical Leave Supervisor Checklist</a:t>
            </a:r>
          </a:p>
          <a:p>
            <a:pPr lvl="1"/>
            <a:r>
              <a:rPr lang="en-US" dirty="0"/>
              <a:t>Emergency Paid Sick Leave Supervisor </a:t>
            </a:r>
            <a:r>
              <a:rPr lang="en-US" dirty="0" smtClean="0"/>
              <a:t>Checklist</a:t>
            </a:r>
            <a:endParaRPr lang="en-US" dirty="0"/>
          </a:p>
        </p:txBody>
      </p:sp>
    </p:spTree>
    <p:extLst>
      <p:ext uri="{BB962C8B-B14F-4D97-AF65-F5344CB8AC3E}">
        <p14:creationId xmlns:p14="http://schemas.microsoft.com/office/powerpoint/2010/main" val="27390692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331A2A5-C10F-45F7-9135-1D810B537D56}" type="slidenum">
              <a:rPr lang="en-US" smtClean="0">
                <a:solidFill>
                  <a:prstClr val="white">
                    <a:lumMod val="50000"/>
                  </a:prstClr>
                </a:solidFill>
              </a:rPr>
              <a:pPr/>
              <a:t>2</a:t>
            </a:fld>
            <a:endParaRPr lang="en-US" dirty="0">
              <a:solidFill>
                <a:prstClr val="white">
                  <a:lumMod val="50000"/>
                </a:prstClr>
              </a:solidFill>
            </a:endParaRPr>
          </a:p>
        </p:txBody>
      </p:sp>
      <p:sp>
        <p:nvSpPr>
          <p:cNvPr id="4" name="Title Placeholder 1"/>
          <p:cNvSpPr txBox="1">
            <a:spLocks/>
          </p:cNvSpPr>
          <p:nvPr/>
        </p:nvSpPr>
        <p:spPr>
          <a:xfrm>
            <a:off x="3186545" y="13252"/>
            <a:ext cx="9005455" cy="688497"/>
          </a:xfrm>
          <a:prstGeom prst="rect">
            <a:avLst/>
          </a:prstGeom>
        </p:spPr>
        <p:txBody>
          <a:bodyPr vert="horz" lIns="91440" tIns="45720" rIns="91440" bIns="45720" rtlCol="0" anchor="ctr">
            <a:noAutofit/>
          </a:bodyPr>
          <a:lstStyle>
            <a:lvl1pPr algn="r" defTabSz="914400" rtl="0" eaLnBrk="1" latinLnBrk="0" hangingPunct="1">
              <a:lnSpc>
                <a:spcPct val="90000"/>
              </a:lnSpc>
              <a:spcBef>
                <a:spcPct val="0"/>
              </a:spcBef>
              <a:buNone/>
              <a:defRPr sz="2400" b="1" kern="1200">
                <a:solidFill>
                  <a:srgbClr val="304E96"/>
                </a:solidFill>
                <a:effectLst>
                  <a:outerShdw blurRad="38100" dist="38100" dir="2700000" algn="tl">
                    <a:srgbClr val="000000">
                      <a:alpha val="43137"/>
                    </a:srgbClr>
                  </a:outerShdw>
                </a:effectLst>
                <a:latin typeface="+mn-lt"/>
                <a:ea typeface="+mj-ea"/>
                <a:cs typeface="+mj-cs"/>
              </a:defRPr>
            </a:lvl1pPr>
          </a:lstStyle>
          <a:p>
            <a:r>
              <a:rPr lang="en-US" sz="2800" dirty="0" smtClean="0"/>
              <a:t>Agenda</a:t>
            </a:r>
            <a:endParaRPr lang="en-US" sz="2800" dirty="0"/>
          </a:p>
        </p:txBody>
      </p:sp>
      <p:sp>
        <p:nvSpPr>
          <p:cNvPr id="5" name="TextBox 4"/>
          <p:cNvSpPr txBox="1"/>
          <p:nvPr/>
        </p:nvSpPr>
        <p:spPr>
          <a:xfrm>
            <a:off x="590824" y="1004435"/>
            <a:ext cx="10884057" cy="2554545"/>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t>Families First Coronavirus Response </a:t>
            </a:r>
          </a:p>
          <a:p>
            <a:pPr marL="457200" indent="-457200">
              <a:buFont typeface="Arial" panose="020B0604020202020204" pitchFamily="34" charset="0"/>
              <a:buChar char="•"/>
            </a:pPr>
            <a:r>
              <a:rPr lang="en-US" sz="3200" dirty="0" smtClean="0"/>
              <a:t>Emergency Paid Sick Leave </a:t>
            </a:r>
          </a:p>
          <a:p>
            <a:pPr marL="457200" indent="-457200">
              <a:buFont typeface="Arial" panose="020B0604020202020204" pitchFamily="34" charset="0"/>
              <a:buChar char="•"/>
            </a:pPr>
            <a:r>
              <a:rPr lang="en-US" sz="3200" dirty="0" smtClean="0"/>
              <a:t>Emergency Family and Medical Leave Expansion</a:t>
            </a:r>
          </a:p>
          <a:p>
            <a:pPr marL="457200" indent="-457200">
              <a:buFont typeface="Arial" panose="020B0604020202020204" pitchFamily="34" charset="0"/>
              <a:buChar char="•"/>
            </a:pPr>
            <a:r>
              <a:rPr lang="en-US" sz="3200" dirty="0" smtClean="0"/>
              <a:t>Resources </a:t>
            </a:r>
          </a:p>
          <a:p>
            <a:pPr marL="457200" indent="-457200">
              <a:buFont typeface="Arial" panose="020B0604020202020204" pitchFamily="34" charset="0"/>
              <a:buChar char="•"/>
            </a:pPr>
            <a:endParaRPr lang="en-US" sz="3200" dirty="0"/>
          </a:p>
        </p:txBody>
      </p:sp>
    </p:spTree>
    <p:extLst>
      <p:ext uri="{BB962C8B-B14F-4D97-AF65-F5344CB8AC3E}">
        <p14:creationId xmlns:p14="http://schemas.microsoft.com/office/powerpoint/2010/main" val="35779966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331A2A5-C10F-45F7-9135-1D810B537D56}" type="slidenum">
              <a:rPr lang="en-US" smtClean="0">
                <a:solidFill>
                  <a:prstClr val="white">
                    <a:lumMod val="50000"/>
                  </a:prstClr>
                </a:solidFill>
              </a:rPr>
              <a:pPr/>
              <a:t>3</a:t>
            </a:fld>
            <a:endParaRPr lang="en-US" dirty="0">
              <a:solidFill>
                <a:prstClr val="white">
                  <a:lumMod val="50000"/>
                </a:prstClr>
              </a:solidFill>
            </a:endParaRPr>
          </a:p>
        </p:txBody>
      </p:sp>
      <p:sp>
        <p:nvSpPr>
          <p:cNvPr id="4" name="Title Placeholder 1"/>
          <p:cNvSpPr txBox="1">
            <a:spLocks/>
          </p:cNvSpPr>
          <p:nvPr/>
        </p:nvSpPr>
        <p:spPr>
          <a:xfrm>
            <a:off x="3186545" y="13252"/>
            <a:ext cx="9005455" cy="688497"/>
          </a:xfrm>
          <a:prstGeom prst="rect">
            <a:avLst/>
          </a:prstGeom>
        </p:spPr>
        <p:txBody>
          <a:bodyPr vert="horz" lIns="91440" tIns="45720" rIns="91440" bIns="45720" rtlCol="0" anchor="ctr">
            <a:noAutofit/>
          </a:bodyPr>
          <a:lstStyle>
            <a:lvl1pPr algn="r" defTabSz="914400" rtl="0" eaLnBrk="1" latinLnBrk="0" hangingPunct="1">
              <a:lnSpc>
                <a:spcPct val="90000"/>
              </a:lnSpc>
              <a:spcBef>
                <a:spcPct val="0"/>
              </a:spcBef>
              <a:buNone/>
              <a:defRPr sz="2400" b="1" kern="1200">
                <a:solidFill>
                  <a:srgbClr val="304E96"/>
                </a:solidFill>
                <a:effectLst>
                  <a:outerShdw blurRad="38100" dist="38100" dir="2700000" algn="tl">
                    <a:srgbClr val="000000">
                      <a:alpha val="43137"/>
                    </a:srgbClr>
                  </a:outerShdw>
                </a:effectLst>
                <a:latin typeface="+mn-lt"/>
                <a:ea typeface="+mj-ea"/>
                <a:cs typeface="+mj-cs"/>
              </a:defRPr>
            </a:lvl1pPr>
          </a:lstStyle>
          <a:p>
            <a:r>
              <a:rPr lang="en-US" sz="2800" dirty="0"/>
              <a:t>Families First Coronavirus Response </a:t>
            </a:r>
          </a:p>
        </p:txBody>
      </p:sp>
      <p:sp>
        <p:nvSpPr>
          <p:cNvPr id="5" name="TextBox 4"/>
          <p:cNvSpPr txBox="1"/>
          <p:nvPr/>
        </p:nvSpPr>
        <p:spPr>
          <a:xfrm>
            <a:off x="590824" y="1004435"/>
            <a:ext cx="10884057" cy="5509200"/>
          </a:xfrm>
          <a:prstGeom prst="rect">
            <a:avLst/>
          </a:prstGeom>
          <a:noFill/>
        </p:spPr>
        <p:txBody>
          <a:bodyPr wrap="square" rtlCol="0">
            <a:spAutoFit/>
          </a:bodyPr>
          <a:lstStyle/>
          <a:p>
            <a:r>
              <a:rPr lang="en-US" sz="3200" dirty="0"/>
              <a:t>Effective April 1, 2020, the Families First Coronavirus Response Act (FFCRA) provides employees with two additional types of leave.  </a:t>
            </a:r>
            <a:endParaRPr lang="en-US" sz="3200" dirty="0" smtClean="0"/>
          </a:p>
          <a:p>
            <a:pPr marL="457200" indent="-457200">
              <a:buFont typeface="Arial" panose="020B0604020202020204" pitchFamily="34" charset="0"/>
              <a:buChar char="•"/>
            </a:pPr>
            <a:r>
              <a:rPr lang="en-US" sz="3200" dirty="0" smtClean="0"/>
              <a:t>Employees </a:t>
            </a:r>
            <a:r>
              <a:rPr lang="en-US" sz="3200" dirty="0"/>
              <a:t>with a qualifying circumstance as defined by the FFCRA will be eligible for up to 80 hours of </a:t>
            </a:r>
            <a:r>
              <a:rPr lang="en-US" sz="3200" b="1" dirty="0" smtClean="0"/>
              <a:t>Emergency Paid Sick </a:t>
            </a:r>
            <a:r>
              <a:rPr lang="en-US" sz="3200" b="1" dirty="0"/>
              <a:t>Leave</a:t>
            </a:r>
            <a:r>
              <a:rPr lang="en-US" sz="3200" dirty="0"/>
              <a:t>.  </a:t>
            </a:r>
          </a:p>
          <a:p>
            <a:pPr marL="457200" indent="-457200">
              <a:buFont typeface="Arial" panose="020B0604020202020204" pitchFamily="34" charset="0"/>
              <a:buChar char="•"/>
            </a:pPr>
            <a:r>
              <a:rPr lang="en-US" sz="3200" dirty="0" smtClean="0"/>
              <a:t>Employees </a:t>
            </a:r>
            <a:r>
              <a:rPr lang="en-US" sz="3200" dirty="0"/>
              <a:t>who have a </a:t>
            </a:r>
            <a:r>
              <a:rPr lang="en-US" sz="3200" dirty="0" smtClean="0"/>
              <a:t>child </a:t>
            </a:r>
            <a:r>
              <a:rPr lang="en-US" sz="3200" dirty="0"/>
              <a:t>whose school or place of care is closed will be eligible for leave under the</a:t>
            </a:r>
            <a:r>
              <a:rPr lang="en-US" sz="3200" b="1" dirty="0"/>
              <a:t> Family and Medical Leave Act (FMLA)</a:t>
            </a:r>
            <a:r>
              <a:rPr lang="en-US" sz="3200" dirty="0"/>
              <a:t>, a portion of which is paid leave. </a:t>
            </a:r>
          </a:p>
          <a:p>
            <a:r>
              <a:rPr lang="en-US" sz="3200" dirty="0" smtClean="0"/>
              <a:t>These </a:t>
            </a:r>
            <a:r>
              <a:rPr lang="en-US" sz="3200" dirty="0"/>
              <a:t>provisions will apply from April 1, 2020 through December 31, 2020.  </a:t>
            </a:r>
          </a:p>
        </p:txBody>
      </p:sp>
    </p:spTree>
    <p:extLst>
      <p:ext uri="{BB962C8B-B14F-4D97-AF65-F5344CB8AC3E}">
        <p14:creationId xmlns:p14="http://schemas.microsoft.com/office/powerpoint/2010/main" val="17064455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331A2A5-C10F-45F7-9135-1D810B537D56}" type="slidenum">
              <a:rPr lang="en-US" smtClean="0">
                <a:solidFill>
                  <a:prstClr val="white">
                    <a:lumMod val="50000"/>
                  </a:prstClr>
                </a:solidFill>
              </a:rPr>
              <a:pPr/>
              <a:t>4</a:t>
            </a:fld>
            <a:endParaRPr lang="en-US" dirty="0">
              <a:solidFill>
                <a:prstClr val="white">
                  <a:lumMod val="50000"/>
                </a:prstClr>
              </a:solidFill>
            </a:endParaRPr>
          </a:p>
        </p:txBody>
      </p:sp>
      <p:sp>
        <p:nvSpPr>
          <p:cNvPr id="4" name="Title Placeholder 1"/>
          <p:cNvSpPr txBox="1">
            <a:spLocks/>
          </p:cNvSpPr>
          <p:nvPr/>
        </p:nvSpPr>
        <p:spPr>
          <a:xfrm>
            <a:off x="3186545" y="13252"/>
            <a:ext cx="9005455" cy="688497"/>
          </a:xfrm>
          <a:prstGeom prst="rect">
            <a:avLst/>
          </a:prstGeom>
        </p:spPr>
        <p:txBody>
          <a:bodyPr vert="horz" lIns="91440" tIns="45720" rIns="91440" bIns="45720" rtlCol="0" anchor="ctr">
            <a:noAutofit/>
          </a:bodyPr>
          <a:lstStyle>
            <a:lvl1pPr algn="r" defTabSz="914400" rtl="0" eaLnBrk="1" latinLnBrk="0" hangingPunct="1">
              <a:lnSpc>
                <a:spcPct val="90000"/>
              </a:lnSpc>
              <a:spcBef>
                <a:spcPct val="0"/>
              </a:spcBef>
              <a:buNone/>
              <a:defRPr sz="2400" b="1" kern="1200">
                <a:solidFill>
                  <a:srgbClr val="304E96"/>
                </a:solidFill>
                <a:effectLst>
                  <a:outerShdw blurRad="38100" dist="38100" dir="2700000" algn="tl">
                    <a:srgbClr val="000000">
                      <a:alpha val="43137"/>
                    </a:srgbClr>
                  </a:outerShdw>
                </a:effectLst>
                <a:latin typeface="+mn-lt"/>
                <a:ea typeface="+mj-ea"/>
                <a:cs typeface="+mj-cs"/>
              </a:defRPr>
            </a:lvl1pPr>
          </a:lstStyle>
          <a:p>
            <a:r>
              <a:rPr lang="en-US" sz="2800" dirty="0"/>
              <a:t>Families First Coronavirus Response </a:t>
            </a:r>
          </a:p>
        </p:txBody>
      </p:sp>
      <p:sp>
        <p:nvSpPr>
          <p:cNvPr id="3" name="Rectangle 2"/>
          <p:cNvSpPr/>
          <p:nvPr/>
        </p:nvSpPr>
        <p:spPr>
          <a:xfrm>
            <a:off x="444500" y="923836"/>
            <a:ext cx="11480800" cy="4031873"/>
          </a:xfrm>
          <a:prstGeom prst="rect">
            <a:avLst/>
          </a:prstGeom>
        </p:spPr>
        <p:txBody>
          <a:bodyPr wrap="square">
            <a:spAutoFit/>
          </a:bodyPr>
          <a:lstStyle/>
          <a:p>
            <a:r>
              <a:rPr lang="en-US" sz="3200" dirty="0"/>
              <a:t>This new leave is in addition to leave </a:t>
            </a:r>
            <a:r>
              <a:rPr lang="en-US" sz="3200" dirty="0" smtClean="0"/>
              <a:t>employees are </a:t>
            </a:r>
            <a:r>
              <a:rPr lang="en-US" sz="3200" dirty="0"/>
              <a:t>entitled to under the Employee and Labor Relations Manual (ELM) and any applicable Memorandum of Understanding (MOUs).  </a:t>
            </a:r>
          </a:p>
          <a:p>
            <a:endParaRPr lang="en-US" sz="3200" dirty="0"/>
          </a:p>
          <a:p>
            <a:r>
              <a:rPr lang="en-US" sz="3200" dirty="0" smtClean="0"/>
              <a:t>Failure </a:t>
            </a:r>
            <a:r>
              <a:rPr lang="en-US" sz="3200" dirty="0"/>
              <a:t>to provide employees with Emergency Sick Leave or FMLA Leave for this additional qualifying reason is considered an FLSA violation, and thus can result in significant liability for the Postal Service. </a:t>
            </a:r>
          </a:p>
        </p:txBody>
      </p:sp>
    </p:spTree>
    <p:extLst>
      <p:ext uri="{BB962C8B-B14F-4D97-AF65-F5344CB8AC3E}">
        <p14:creationId xmlns:p14="http://schemas.microsoft.com/office/powerpoint/2010/main" val="13060002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331A2A5-C10F-45F7-9135-1D810B537D56}" type="slidenum">
              <a:rPr lang="en-US" smtClean="0">
                <a:solidFill>
                  <a:prstClr val="white">
                    <a:lumMod val="50000"/>
                  </a:prstClr>
                </a:solidFill>
              </a:rPr>
              <a:pPr/>
              <a:t>5</a:t>
            </a:fld>
            <a:endParaRPr lang="en-US" dirty="0">
              <a:solidFill>
                <a:prstClr val="white">
                  <a:lumMod val="50000"/>
                </a:prstClr>
              </a:solidFill>
            </a:endParaRPr>
          </a:p>
        </p:txBody>
      </p:sp>
      <p:sp>
        <p:nvSpPr>
          <p:cNvPr id="4" name="Title Placeholder 1"/>
          <p:cNvSpPr txBox="1">
            <a:spLocks/>
          </p:cNvSpPr>
          <p:nvPr/>
        </p:nvSpPr>
        <p:spPr>
          <a:xfrm>
            <a:off x="3186545" y="13252"/>
            <a:ext cx="9005455" cy="688497"/>
          </a:xfrm>
          <a:prstGeom prst="rect">
            <a:avLst/>
          </a:prstGeom>
        </p:spPr>
        <p:txBody>
          <a:bodyPr vert="horz" lIns="91440" tIns="45720" rIns="91440" bIns="45720" rtlCol="0" anchor="ctr">
            <a:noAutofit/>
          </a:bodyPr>
          <a:lstStyle>
            <a:lvl1pPr algn="r" defTabSz="914400" rtl="0" eaLnBrk="1" latinLnBrk="0" hangingPunct="1">
              <a:lnSpc>
                <a:spcPct val="90000"/>
              </a:lnSpc>
              <a:spcBef>
                <a:spcPct val="0"/>
              </a:spcBef>
              <a:buNone/>
              <a:defRPr sz="2400" b="1" kern="1200">
                <a:solidFill>
                  <a:srgbClr val="304E96"/>
                </a:solidFill>
                <a:effectLst>
                  <a:outerShdw blurRad="38100" dist="38100" dir="2700000" algn="tl">
                    <a:srgbClr val="000000">
                      <a:alpha val="43137"/>
                    </a:srgbClr>
                  </a:outerShdw>
                </a:effectLst>
                <a:latin typeface="+mn-lt"/>
                <a:ea typeface="+mj-ea"/>
                <a:cs typeface="+mj-cs"/>
              </a:defRPr>
            </a:lvl1pPr>
          </a:lstStyle>
          <a:p>
            <a:r>
              <a:rPr lang="en-US" sz="2800" dirty="0" smtClean="0"/>
              <a:t>Emergency Paid Sick Leave</a:t>
            </a:r>
            <a:endParaRPr lang="en-US" sz="2800" dirty="0"/>
          </a:p>
        </p:txBody>
      </p:sp>
      <p:graphicFrame>
        <p:nvGraphicFramePr>
          <p:cNvPr id="3" name="Table 2"/>
          <p:cNvGraphicFramePr>
            <a:graphicFrameLocks noGrp="1"/>
          </p:cNvGraphicFramePr>
          <p:nvPr>
            <p:extLst>
              <p:ext uri="{D42A27DB-BD31-4B8C-83A1-F6EECF244321}">
                <p14:modId xmlns:p14="http://schemas.microsoft.com/office/powerpoint/2010/main" val="380934089"/>
              </p:ext>
            </p:extLst>
          </p:nvPr>
        </p:nvGraphicFramePr>
        <p:xfrm>
          <a:off x="127000" y="791804"/>
          <a:ext cx="11809699" cy="5415748"/>
        </p:xfrm>
        <a:graphic>
          <a:graphicData uri="http://schemas.openxmlformats.org/drawingml/2006/table">
            <a:tbl>
              <a:tblPr firstRow="1" firstCol="1" bandRow="1">
                <a:tableStyleId>{5940675A-B579-460E-94D1-54222C63F5DA}</a:tableStyleId>
              </a:tblPr>
              <a:tblGrid>
                <a:gridCol w="11809699"/>
              </a:tblGrid>
              <a:tr h="331576">
                <a:tc>
                  <a:txBody>
                    <a:bodyPr/>
                    <a:lstStyle/>
                    <a:p>
                      <a:pPr marL="0" marR="0" algn="ctr">
                        <a:spcBef>
                          <a:spcPts val="0"/>
                        </a:spcBef>
                        <a:spcAft>
                          <a:spcPts val="0"/>
                        </a:spcAft>
                      </a:pPr>
                      <a:r>
                        <a:rPr lang="en-US" sz="2000" b="1" dirty="0">
                          <a:effectLst/>
                        </a:rPr>
                        <a:t>Emergency Paid Sick </a:t>
                      </a:r>
                      <a:r>
                        <a:rPr lang="en-US" sz="2000" b="1" dirty="0" smtClean="0">
                          <a:effectLst/>
                        </a:rPr>
                        <a:t>Leave – Qualifying Reasons</a:t>
                      </a:r>
                      <a:endParaRPr lang="en-US" sz="2400" b="1" dirty="0">
                        <a:effectLst/>
                        <a:latin typeface="Arial" panose="020B0604020202020204" pitchFamily="34" charset="0"/>
                        <a:ea typeface="Arial" panose="020B0604020202020204" pitchFamily="34" charset="0"/>
                        <a:cs typeface="Times New Roman" panose="02020603050405020304" pitchFamily="18" charset="0"/>
                      </a:endParaRPr>
                    </a:p>
                  </a:txBody>
                  <a:tcPr marL="61191" marR="61191" marT="0" marB="0">
                    <a:solidFill>
                      <a:schemeClr val="bg1">
                        <a:lumMod val="85000"/>
                      </a:schemeClr>
                    </a:solidFill>
                  </a:tcPr>
                </a:tc>
              </a:tr>
              <a:tr h="5084172">
                <a:tc>
                  <a:txBody>
                    <a:bodyPr/>
                    <a:lstStyle/>
                    <a:p>
                      <a:pPr marL="0" marR="0">
                        <a:spcBef>
                          <a:spcPts val="0"/>
                        </a:spcBef>
                        <a:spcAft>
                          <a:spcPts val="0"/>
                        </a:spcAft>
                      </a:pPr>
                      <a:r>
                        <a:rPr lang="en-US" sz="1600" dirty="0">
                          <a:effectLst/>
                        </a:rPr>
                        <a:t>An employee is entitled to take leave related to COVID-19 if the employee is unable to work, including unable to telework, because the employee</a:t>
                      </a:r>
                      <a:r>
                        <a:rPr lang="en-US" sz="1600" dirty="0" smtClean="0">
                          <a:effectLst/>
                        </a:rPr>
                        <a:t>:</a:t>
                      </a:r>
                    </a:p>
                    <a:p>
                      <a:pPr marL="0" marR="0">
                        <a:spcBef>
                          <a:spcPts val="0"/>
                        </a:spcBef>
                        <a:spcAft>
                          <a:spcPts val="0"/>
                        </a:spcAft>
                      </a:pPr>
                      <a:endParaRPr lang="en-US" sz="1800" dirty="0">
                        <a:effectLst/>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600" dirty="0">
                          <a:effectLst/>
                        </a:rPr>
                        <a:t>is subject to a Federal, State, or local quarantine or </a:t>
                      </a:r>
                      <a:r>
                        <a:rPr lang="en-US" sz="1600" dirty="0" smtClean="0">
                          <a:effectLst/>
                        </a:rPr>
                        <a:t>isolation </a:t>
                      </a:r>
                      <a:r>
                        <a:rPr lang="en-US" sz="1600" dirty="0">
                          <a:effectLst/>
                        </a:rPr>
                        <a:t>order related to COVID-19</a:t>
                      </a:r>
                      <a:r>
                        <a:rPr lang="en-US" sz="1600" dirty="0" smtClean="0">
                          <a:effectLst/>
                        </a:rPr>
                        <a:t>.  </a:t>
                      </a:r>
                      <a:r>
                        <a:rPr lang="en-US" sz="1600" i="1" dirty="0" smtClean="0">
                          <a:effectLst/>
                        </a:rPr>
                        <a:t>Please note</a:t>
                      </a:r>
                      <a:r>
                        <a:rPr lang="en-US" sz="1600" i="1" baseline="0" dirty="0" smtClean="0">
                          <a:effectLst/>
                        </a:rPr>
                        <a:t> that </a:t>
                      </a:r>
                      <a:r>
                        <a:rPr lang="en-US" sz="1600" i="1" kern="1200" dirty="0" smtClean="0">
                          <a:solidFill>
                            <a:schemeClr val="tx1"/>
                          </a:solidFill>
                          <a:effectLst/>
                          <a:latin typeface="+mn-lt"/>
                          <a:ea typeface="+mn-ea"/>
                          <a:cs typeface="+mn-cs"/>
                        </a:rPr>
                        <a:t>the Postal Service’s provision of mail and package delivery services is not affected by State and local government actions that are restricting commercial and personal activities in response to the COVID-19 pandemic.  The Postal Service is an entity of the Federal Government whose employees are providing an essential government service for the American people.  Our approach has been to interpret the restrictions being imposed by State and local governments as either explicitly or impliedly exempting essential federal government services from its scope.  As such, it is unlikely that our employees will be considered “subject to a Federal, State, or local quarantine or isolation order related to COVID–19” for the purposes of emergency paid</a:t>
                      </a:r>
                      <a:r>
                        <a:rPr lang="en-US" sz="1600" i="1" kern="1200" baseline="0" dirty="0" smtClean="0">
                          <a:solidFill>
                            <a:schemeClr val="tx1"/>
                          </a:solidFill>
                          <a:effectLst/>
                          <a:latin typeface="+mn-lt"/>
                          <a:ea typeface="+mn-ea"/>
                          <a:cs typeface="+mn-cs"/>
                        </a:rPr>
                        <a:t> sick </a:t>
                      </a:r>
                      <a:r>
                        <a:rPr lang="en-US" sz="1600" i="1" kern="1200" dirty="0" smtClean="0">
                          <a:solidFill>
                            <a:schemeClr val="tx1"/>
                          </a:solidFill>
                          <a:effectLst/>
                          <a:latin typeface="+mn-lt"/>
                          <a:ea typeface="+mn-ea"/>
                          <a:cs typeface="+mn-cs"/>
                        </a:rPr>
                        <a:t>leave.  Please contact HR or the Law Department if you have specific questions.</a:t>
                      </a:r>
                    </a:p>
                    <a:p>
                      <a:pPr marL="342900" marR="0" lvl="0" indent="-342900">
                        <a:spcBef>
                          <a:spcPts val="0"/>
                        </a:spcBef>
                        <a:spcAft>
                          <a:spcPts val="0"/>
                        </a:spcAft>
                        <a:buFont typeface="+mj-lt"/>
                        <a:buAutoNum type="arabicPeriod"/>
                      </a:pPr>
                      <a:endParaRPr lang="en-US" sz="1600" dirty="0" smtClean="0">
                        <a:effectLst/>
                      </a:endParaRPr>
                    </a:p>
                    <a:p>
                      <a:pPr marL="342900" marR="0" lvl="0" indent="-342900">
                        <a:spcBef>
                          <a:spcPts val="0"/>
                        </a:spcBef>
                        <a:spcAft>
                          <a:spcPts val="0"/>
                        </a:spcAft>
                        <a:buFont typeface="+mj-lt"/>
                        <a:buAutoNum type="arabicPeriod"/>
                      </a:pPr>
                      <a:r>
                        <a:rPr lang="en-US" sz="1600" dirty="0" smtClean="0">
                          <a:effectLst/>
                        </a:rPr>
                        <a:t>has </a:t>
                      </a:r>
                      <a:r>
                        <a:rPr lang="en-US" sz="1600" dirty="0">
                          <a:effectLst/>
                        </a:rPr>
                        <a:t>been advised by a health care provider to self-quarantine related to COVID-19</a:t>
                      </a:r>
                      <a:r>
                        <a:rPr lang="en-US" sz="1600" dirty="0" smtClean="0">
                          <a:effectLst/>
                        </a:rPr>
                        <a:t>.</a:t>
                      </a:r>
                    </a:p>
                    <a:p>
                      <a:pPr marL="342900" marR="0" lvl="0" indent="-342900">
                        <a:spcBef>
                          <a:spcPts val="0"/>
                        </a:spcBef>
                        <a:spcAft>
                          <a:spcPts val="0"/>
                        </a:spcAft>
                        <a:buFont typeface="+mj-lt"/>
                        <a:buAutoNum type="arabicPeriod"/>
                      </a:pPr>
                      <a:endParaRPr lang="en-US" sz="1800" dirty="0">
                        <a:effectLst/>
                      </a:endParaRPr>
                    </a:p>
                    <a:p>
                      <a:pPr marL="342900" marR="0" lvl="0" indent="-342900">
                        <a:spcBef>
                          <a:spcPts val="0"/>
                        </a:spcBef>
                        <a:spcAft>
                          <a:spcPts val="0"/>
                        </a:spcAft>
                        <a:buFont typeface="+mj-lt"/>
                        <a:buAutoNum type="arabicPeriod"/>
                      </a:pPr>
                      <a:r>
                        <a:rPr lang="en-US" sz="1600" dirty="0">
                          <a:effectLst/>
                        </a:rPr>
                        <a:t>is experiencing COVID-19 symptoms and is seeking a medical diagnosis</a:t>
                      </a:r>
                      <a:r>
                        <a:rPr lang="en-US" sz="1600" dirty="0" smtClean="0">
                          <a:effectLst/>
                        </a:rPr>
                        <a:t>.</a:t>
                      </a:r>
                      <a:r>
                        <a:rPr lang="en-US" sz="1600" dirty="0">
                          <a:effectLst/>
                        </a:rPr>
                        <a:t> </a:t>
                      </a:r>
                      <a:endParaRPr lang="en-US" sz="1600" dirty="0" smtClean="0">
                        <a:effectLst/>
                      </a:endParaRPr>
                    </a:p>
                    <a:p>
                      <a:pPr marL="342900" marR="0" lvl="0" indent="-342900">
                        <a:spcBef>
                          <a:spcPts val="0"/>
                        </a:spcBef>
                        <a:spcAft>
                          <a:spcPts val="0"/>
                        </a:spcAft>
                        <a:buFont typeface="+mj-lt"/>
                        <a:buAutoNum type="arabicPeriod"/>
                      </a:pPr>
                      <a:endParaRPr lang="en-US" sz="1800" dirty="0">
                        <a:effectLst/>
                      </a:endParaRPr>
                    </a:p>
                    <a:p>
                      <a:pPr marL="342900" marR="0" lvl="0" indent="-342900">
                        <a:spcBef>
                          <a:spcPts val="0"/>
                        </a:spcBef>
                        <a:spcAft>
                          <a:spcPts val="0"/>
                        </a:spcAft>
                        <a:buFont typeface="+mj-lt"/>
                        <a:buAutoNum type="arabicPeriod"/>
                      </a:pPr>
                      <a:r>
                        <a:rPr lang="en-US" sz="1600" dirty="0">
                          <a:effectLst/>
                        </a:rPr>
                        <a:t>is caring for an individual subject to an order described in (1) or self-quarantine as described in (2</a:t>
                      </a:r>
                      <a:r>
                        <a:rPr lang="en-US" sz="1600" dirty="0" smtClean="0">
                          <a:effectLst/>
                        </a:rPr>
                        <a:t>).</a:t>
                      </a:r>
                    </a:p>
                    <a:p>
                      <a:pPr marL="342900" marR="0" lvl="0" indent="-342900">
                        <a:spcBef>
                          <a:spcPts val="0"/>
                        </a:spcBef>
                        <a:spcAft>
                          <a:spcPts val="0"/>
                        </a:spcAft>
                        <a:buFont typeface="+mj-lt"/>
                        <a:buAutoNum type="arabicPeriod"/>
                      </a:pPr>
                      <a:endParaRPr lang="en-US" sz="1800" dirty="0">
                        <a:effectLst/>
                      </a:endParaRPr>
                    </a:p>
                    <a:p>
                      <a:pPr marL="342900" marR="0" lvl="0" indent="-342900">
                        <a:spcBef>
                          <a:spcPts val="0"/>
                        </a:spcBef>
                        <a:spcAft>
                          <a:spcPts val="0"/>
                        </a:spcAft>
                        <a:buFont typeface="+mj-lt"/>
                        <a:buAutoNum type="arabicPeriod"/>
                      </a:pPr>
                      <a:r>
                        <a:rPr lang="en-US" sz="1600" dirty="0">
                          <a:effectLst/>
                        </a:rPr>
                        <a:t>is caring for </a:t>
                      </a:r>
                      <a:r>
                        <a:rPr lang="en-US" sz="1600" dirty="0" smtClean="0">
                          <a:effectLst/>
                        </a:rPr>
                        <a:t>a child </a:t>
                      </a:r>
                      <a:r>
                        <a:rPr lang="en-US" sz="1600" dirty="0">
                          <a:effectLst/>
                        </a:rPr>
                        <a:t>whose school or place of care is closed (or child care provider is </a:t>
                      </a:r>
                      <a:r>
                        <a:rPr lang="en-US" sz="1600" dirty="0" smtClean="0">
                          <a:effectLst/>
                        </a:rPr>
                        <a:t>unavailable) </a:t>
                      </a:r>
                      <a:r>
                        <a:rPr lang="en-US" sz="1600" dirty="0">
                          <a:effectLst/>
                        </a:rPr>
                        <a:t>due to COVID-19 related </a:t>
                      </a:r>
                      <a:r>
                        <a:rPr lang="en-US" sz="1600" dirty="0" smtClean="0">
                          <a:effectLst/>
                        </a:rPr>
                        <a:t>reasons.</a:t>
                      </a:r>
                    </a:p>
                    <a:p>
                      <a:pPr marL="342900" marR="0" lvl="0" indent="-342900">
                        <a:spcBef>
                          <a:spcPts val="0"/>
                        </a:spcBef>
                        <a:spcAft>
                          <a:spcPts val="0"/>
                        </a:spcAft>
                        <a:buFont typeface="+mj-lt"/>
                        <a:buAutoNum type="arabicPeriod"/>
                      </a:pPr>
                      <a:endParaRPr lang="en-US" sz="1800" dirty="0">
                        <a:effectLst/>
                      </a:endParaRPr>
                    </a:p>
                    <a:p>
                      <a:pPr marL="342900" marR="0" lvl="0" indent="-342900">
                        <a:spcBef>
                          <a:spcPts val="0"/>
                        </a:spcBef>
                        <a:spcAft>
                          <a:spcPts val="0"/>
                        </a:spcAft>
                        <a:buFont typeface="+mj-lt"/>
                        <a:buAutoNum type="arabicPeriod"/>
                      </a:pPr>
                      <a:r>
                        <a:rPr lang="en-US" sz="1600" dirty="0">
                          <a:effectLst/>
                        </a:rPr>
                        <a:t>is experiencing any other substantially-similar condition specified by the U.S. Department of Health and Human Services.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txBody>
                  <a:tcPr marL="61191" marR="61191" marT="0" marB="0"/>
                </a:tc>
              </a:tr>
            </a:tbl>
          </a:graphicData>
        </a:graphic>
      </p:graphicFrame>
    </p:spTree>
    <p:extLst>
      <p:ext uri="{BB962C8B-B14F-4D97-AF65-F5344CB8AC3E}">
        <p14:creationId xmlns:p14="http://schemas.microsoft.com/office/powerpoint/2010/main" val="35346774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331A2A5-C10F-45F7-9135-1D810B537D56}" type="slidenum">
              <a:rPr lang="en-US" smtClean="0">
                <a:solidFill>
                  <a:prstClr val="white">
                    <a:lumMod val="50000"/>
                  </a:prstClr>
                </a:solidFill>
              </a:rPr>
              <a:pPr/>
              <a:t>6</a:t>
            </a:fld>
            <a:endParaRPr lang="en-US" dirty="0">
              <a:solidFill>
                <a:prstClr val="white">
                  <a:lumMod val="50000"/>
                </a:prstClr>
              </a:solidFill>
            </a:endParaRPr>
          </a:p>
        </p:txBody>
      </p:sp>
      <p:sp>
        <p:nvSpPr>
          <p:cNvPr id="4" name="Title Placeholder 1"/>
          <p:cNvSpPr txBox="1">
            <a:spLocks/>
          </p:cNvSpPr>
          <p:nvPr/>
        </p:nvSpPr>
        <p:spPr>
          <a:xfrm>
            <a:off x="3186545" y="13252"/>
            <a:ext cx="9005455" cy="688497"/>
          </a:xfrm>
          <a:prstGeom prst="rect">
            <a:avLst/>
          </a:prstGeom>
        </p:spPr>
        <p:txBody>
          <a:bodyPr vert="horz" lIns="91440" tIns="45720" rIns="91440" bIns="45720" rtlCol="0" anchor="ctr">
            <a:noAutofit/>
          </a:bodyPr>
          <a:lstStyle>
            <a:lvl1pPr algn="r" defTabSz="914400" rtl="0" eaLnBrk="1" latinLnBrk="0" hangingPunct="1">
              <a:lnSpc>
                <a:spcPct val="90000"/>
              </a:lnSpc>
              <a:spcBef>
                <a:spcPct val="0"/>
              </a:spcBef>
              <a:buNone/>
              <a:defRPr sz="2400" b="1" kern="1200">
                <a:solidFill>
                  <a:srgbClr val="304E96"/>
                </a:solidFill>
                <a:effectLst>
                  <a:outerShdw blurRad="38100" dist="38100" dir="2700000" algn="tl">
                    <a:srgbClr val="000000">
                      <a:alpha val="43137"/>
                    </a:srgbClr>
                  </a:outerShdw>
                </a:effectLst>
                <a:latin typeface="+mn-lt"/>
                <a:ea typeface="+mj-ea"/>
                <a:cs typeface="+mj-cs"/>
              </a:defRPr>
            </a:lvl1pPr>
          </a:lstStyle>
          <a:p>
            <a:r>
              <a:rPr lang="en-US" sz="2800" dirty="0"/>
              <a:t>Emergency Paid Sick Leave</a:t>
            </a:r>
          </a:p>
        </p:txBody>
      </p:sp>
      <p:graphicFrame>
        <p:nvGraphicFramePr>
          <p:cNvPr id="3" name="Table 2"/>
          <p:cNvGraphicFramePr>
            <a:graphicFrameLocks noGrp="1"/>
          </p:cNvGraphicFramePr>
          <p:nvPr>
            <p:extLst>
              <p:ext uri="{D42A27DB-BD31-4B8C-83A1-F6EECF244321}">
                <p14:modId xmlns:p14="http://schemas.microsoft.com/office/powerpoint/2010/main" val="1837439955"/>
              </p:ext>
            </p:extLst>
          </p:nvPr>
        </p:nvGraphicFramePr>
        <p:xfrm>
          <a:off x="127000" y="791804"/>
          <a:ext cx="11809699" cy="5482696"/>
        </p:xfrm>
        <a:graphic>
          <a:graphicData uri="http://schemas.openxmlformats.org/drawingml/2006/table">
            <a:tbl>
              <a:tblPr firstRow="1" firstCol="1" bandRow="1">
                <a:tableStyleId>{5940675A-B579-460E-94D1-54222C63F5DA}</a:tableStyleId>
              </a:tblPr>
              <a:tblGrid>
                <a:gridCol w="11809699"/>
              </a:tblGrid>
              <a:tr h="331576">
                <a:tc>
                  <a:txBody>
                    <a:bodyPr/>
                    <a:lstStyle/>
                    <a:p>
                      <a:pPr marL="0" marR="0" algn="ctr">
                        <a:spcBef>
                          <a:spcPts val="0"/>
                        </a:spcBef>
                        <a:spcAft>
                          <a:spcPts val="0"/>
                        </a:spcAft>
                      </a:pPr>
                      <a:r>
                        <a:rPr lang="en-US" sz="2000" b="1" dirty="0" smtClean="0">
                          <a:effectLst/>
                          <a:latin typeface="Arial" panose="020B0604020202020204" pitchFamily="34" charset="0"/>
                          <a:ea typeface="Arial" panose="020B0604020202020204" pitchFamily="34" charset="0"/>
                          <a:cs typeface="Times New Roman" panose="02020603050405020304" pitchFamily="18" charset="0"/>
                        </a:rPr>
                        <a:t>Emergency</a:t>
                      </a:r>
                      <a:r>
                        <a:rPr lang="en-US" sz="2000" b="1" baseline="0" dirty="0" smtClean="0">
                          <a:effectLst/>
                          <a:latin typeface="Arial" panose="020B0604020202020204" pitchFamily="34" charset="0"/>
                          <a:ea typeface="Arial" panose="020B0604020202020204" pitchFamily="34" charset="0"/>
                          <a:cs typeface="Times New Roman" panose="02020603050405020304" pitchFamily="18" charset="0"/>
                        </a:rPr>
                        <a:t> Sick Leave – Hours and Pay Calculation</a:t>
                      </a:r>
                      <a:endParaRPr lang="en-US" sz="2000" b="1" dirty="0">
                        <a:effectLst/>
                        <a:latin typeface="Arial" panose="020B0604020202020204" pitchFamily="34" charset="0"/>
                        <a:ea typeface="Arial" panose="020B0604020202020204" pitchFamily="34" charset="0"/>
                        <a:cs typeface="Times New Roman" panose="02020603050405020304" pitchFamily="18" charset="0"/>
                      </a:endParaRPr>
                    </a:p>
                  </a:txBody>
                  <a:tcPr marL="61191" marR="61191" marT="0" marB="0">
                    <a:solidFill>
                      <a:schemeClr val="bg1">
                        <a:lumMod val="85000"/>
                      </a:schemeClr>
                    </a:solidFill>
                  </a:tcPr>
                </a:tc>
              </a:tr>
              <a:tr h="5084172">
                <a:tc>
                  <a:txBody>
                    <a:bodyPr/>
                    <a:lstStyle/>
                    <a:p>
                      <a:pPr marL="342900" marR="0" lvl="0" indent="-342900">
                        <a:spcBef>
                          <a:spcPts val="0"/>
                        </a:spcBef>
                        <a:spcAft>
                          <a:spcPts val="0"/>
                        </a:spcAft>
                        <a:buFont typeface="Symbol" panose="05050102010706020507" pitchFamily="18" charset="2"/>
                        <a:buChar char=""/>
                      </a:pPr>
                      <a:r>
                        <a:rPr lang="en-US" sz="1600" dirty="0">
                          <a:effectLst/>
                        </a:rPr>
                        <a:t>All career and non-career employees, regardless of tenure, are immediately eligible for up to </a:t>
                      </a:r>
                      <a:r>
                        <a:rPr lang="en-US" sz="1600" dirty="0" smtClean="0">
                          <a:effectLst/>
                        </a:rPr>
                        <a:t>80 hours </a:t>
                      </a:r>
                      <a:r>
                        <a:rPr lang="en-US" sz="1600" dirty="0">
                          <a:effectLst/>
                        </a:rPr>
                        <a:t>of fully or partially paid Emergency Sick Leave.</a:t>
                      </a:r>
                      <a:endParaRPr lang="en-US" sz="1800" dirty="0">
                        <a:effectLst/>
                      </a:endParaRPr>
                    </a:p>
                    <a:p>
                      <a:pPr marL="0" marR="0">
                        <a:spcBef>
                          <a:spcPts val="0"/>
                        </a:spcBef>
                        <a:spcAft>
                          <a:spcPts val="0"/>
                        </a:spcAft>
                      </a:pPr>
                      <a:r>
                        <a:rPr lang="en-US" sz="1600" dirty="0">
                          <a:effectLst/>
                        </a:rPr>
                        <a:t> </a:t>
                      </a:r>
                      <a:endParaRPr lang="en-US" sz="1800" dirty="0">
                        <a:effectLst/>
                      </a:endParaRPr>
                    </a:p>
                    <a:p>
                      <a:pPr marL="342900" marR="0" lvl="0" indent="-342900">
                        <a:spcBef>
                          <a:spcPts val="0"/>
                        </a:spcBef>
                        <a:spcAft>
                          <a:spcPts val="0"/>
                        </a:spcAft>
                        <a:buFont typeface="Symbol" panose="05050102010706020507" pitchFamily="18" charset="2"/>
                        <a:buChar char=""/>
                      </a:pPr>
                      <a:r>
                        <a:rPr lang="en-US" sz="1600" dirty="0">
                          <a:effectLst/>
                        </a:rPr>
                        <a:t>Full time Career Employees can receive up to 80 hours of paid Emergency Sick </a:t>
                      </a:r>
                      <a:r>
                        <a:rPr lang="en-US" sz="1600" dirty="0" smtClean="0">
                          <a:effectLst/>
                        </a:rPr>
                        <a:t>Leave.</a:t>
                      </a:r>
                    </a:p>
                    <a:p>
                      <a:pPr marL="342900" marR="0" lvl="0" indent="-342900">
                        <a:spcBef>
                          <a:spcPts val="0"/>
                        </a:spcBef>
                        <a:spcAft>
                          <a:spcPts val="0"/>
                        </a:spcAft>
                        <a:buFont typeface="Symbol" panose="05050102010706020507" pitchFamily="18" charset="2"/>
                        <a:buChar char=""/>
                      </a:pPr>
                      <a:endParaRPr lang="en-US" sz="1800" dirty="0">
                        <a:effectLst/>
                      </a:endParaRPr>
                    </a:p>
                    <a:p>
                      <a:pPr marL="342900" marR="0" lvl="0" indent="-342900">
                        <a:spcBef>
                          <a:spcPts val="0"/>
                        </a:spcBef>
                        <a:spcAft>
                          <a:spcPts val="0"/>
                        </a:spcAft>
                        <a:buFont typeface="Symbol" panose="05050102010706020507" pitchFamily="18" charset="2"/>
                        <a:buChar char=""/>
                      </a:pPr>
                      <a:r>
                        <a:rPr lang="en-US" sz="1600" kern="1200" dirty="0" smtClean="0">
                          <a:solidFill>
                            <a:schemeClr val="tx1"/>
                          </a:solidFill>
                          <a:effectLst/>
                          <a:latin typeface="+mn-lt"/>
                          <a:ea typeface="+mn-ea"/>
                          <a:cs typeface="+mn-cs"/>
                        </a:rPr>
                        <a:t>Part-time employees must receive the number of Emergency Sick Leave</a:t>
                      </a:r>
                      <a:r>
                        <a:rPr lang="en-US" sz="1600" kern="1200" baseline="0" dirty="0" smtClean="0">
                          <a:solidFill>
                            <a:schemeClr val="tx1"/>
                          </a:solidFill>
                          <a:effectLst/>
                          <a:latin typeface="+mn-lt"/>
                          <a:ea typeface="+mn-ea"/>
                          <a:cs typeface="+mn-cs"/>
                        </a:rPr>
                        <a:t> </a:t>
                      </a:r>
                      <a:r>
                        <a:rPr lang="en-US" sz="1600" kern="1200" dirty="0" smtClean="0">
                          <a:solidFill>
                            <a:schemeClr val="tx1"/>
                          </a:solidFill>
                          <a:effectLst/>
                          <a:latin typeface="+mn-lt"/>
                          <a:ea typeface="+mn-ea"/>
                          <a:cs typeface="+mn-cs"/>
                        </a:rPr>
                        <a:t>hours equal to the number of hours they were scheduled to work during the 2-week period they take such leave. If an employee has a variable schedule to such an extent that the employer cannot determine how many hours of paid sick time to grant to the employee, hours shall be determined using either</a:t>
                      </a:r>
                      <a:r>
                        <a:rPr lang="en-US" sz="1600" kern="1200" baseline="0" dirty="0" smtClean="0">
                          <a:solidFill>
                            <a:schemeClr val="tx1"/>
                          </a:solidFill>
                          <a:effectLst/>
                          <a:latin typeface="+mn-lt"/>
                          <a:ea typeface="+mn-ea"/>
                          <a:cs typeface="+mn-cs"/>
                        </a:rPr>
                        <a:t> </a:t>
                      </a:r>
                      <a:r>
                        <a:rPr lang="en-US" sz="1600" kern="1200" dirty="0" smtClean="0">
                          <a:solidFill>
                            <a:schemeClr val="tx1"/>
                          </a:solidFill>
                          <a:effectLst/>
                          <a:latin typeface="+mn-lt"/>
                          <a:ea typeface="+mn-ea"/>
                          <a:cs typeface="+mn-cs"/>
                        </a:rPr>
                        <a:t>the average number of hours that employee was scheduled per day over the 6-month period ending on the date where the employee takes such leave, including any leave; or</a:t>
                      </a:r>
                      <a:r>
                        <a:rPr lang="en-US" sz="1600" kern="1200" baseline="0" dirty="0" smtClean="0">
                          <a:solidFill>
                            <a:schemeClr val="tx1"/>
                          </a:solidFill>
                          <a:effectLst/>
                          <a:latin typeface="+mn-lt"/>
                          <a:ea typeface="+mn-ea"/>
                          <a:cs typeface="+mn-cs"/>
                        </a:rPr>
                        <a:t> </a:t>
                      </a:r>
                      <a:r>
                        <a:rPr lang="en-US" sz="1600" kern="1200" dirty="0" smtClean="0">
                          <a:solidFill>
                            <a:schemeClr val="tx1"/>
                          </a:solidFill>
                          <a:effectLst/>
                          <a:latin typeface="+mn-lt"/>
                          <a:ea typeface="+mn-ea"/>
                          <a:cs typeface="+mn-cs"/>
                        </a:rPr>
                        <a:t>if the employee did not work over such a period, the reasonable expectation of the average number of hours per day the employee would be scheduled to work at the time of hiring.</a:t>
                      </a:r>
                      <a:endParaRPr lang="en-US" sz="1600" dirty="0">
                        <a:effectLst/>
                      </a:endParaRPr>
                    </a:p>
                    <a:p>
                      <a:pPr marL="0" marR="0">
                        <a:spcBef>
                          <a:spcPts val="0"/>
                        </a:spcBef>
                        <a:spcAft>
                          <a:spcPts val="0"/>
                        </a:spcAft>
                      </a:pPr>
                      <a:r>
                        <a:rPr lang="en-US" sz="1600" dirty="0">
                          <a:effectLst/>
                        </a:rPr>
                        <a:t> </a:t>
                      </a:r>
                      <a:endParaRPr lang="en-US" sz="1800" dirty="0">
                        <a:effectLst/>
                      </a:endParaRPr>
                    </a:p>
                    <a:p>
                      <a:pPr marL="342900" marR="0" lvl="0" indent="-342900">
                        <a:spcBef>
                          <a:spcPts val="0"/>
                        </a:spcBef>
                        <a:spcAft>
                          <a:spcPts val="0"/>
                        </a:spcAft>
                        <a:buFont typeface="Symbol" panose="05050102010706020507" pitchFamily="18" charset="2"/>
                        <a:buChar char=""/>
                      </a:pPr>
                      <a:r>
                        <a:rPr lang="en-US" sz="1600" dirty="0" smtClean="0">
                          <a:effectLst/>
                        </a:rPr>
                        <a:t>If an employee is scheduled to work more than 40</a:t>
                      </a:r>
                      <a:r>
                        <a:rPr lang="en-US" sz="1600" baseline="0" dirty="0" smtClean="0">
                          <a:effectLst/>
                        </a:rPr>
                        <a:t> hours in a workweek, the employee may receive Emergency Sick Leave in that amount during the first week of taking such leave.  Thus, if an employee is scheduled to work 50 hours the first week, the employee receives 50 hours of Emergency Sick Leave in the first week, and is limited to 30 hours in the second week of taking such leave.</a:t>
                      </a:r>
                    </a:p>
                    <a:p>
                      <a:pPr marL="342900" marR="0" lvl="0" indent="-342900">
                        <a:spcBef>
                          <a:spcPts val="0"/>
                        </a:spcBef>
                        <a:spcAft>
                          <a:spcPts val="0"/>
                        </a:spcAft>
                        <a:buFont typeface="Symbol" panose="05050102010706020507" pitchFamily="18" charset="2"/>
                        <a:buChar char=""/>
                      </a:pPr>
                      <a:endParaRPr lang="en-US" sz="1600" dirty="0" smtClean="0">
                        <a:effectLst/>
                      </a:endParaRPr>
                    </a:p>
                    <a:p>
                      <a:pPr marL="342900" marR="0" lvl="0" indent="-342900">
                        <a:spcBef>
                          <a:spcPts val="0"/>
                        </a:spcBef>
                        <a:spcAft>
                          <a:spcPts val="0"/>
                        </a:spcAft>
                        <a:buFont typeface="Symbol" panose="05050102010706020507" pitchFamily="18" charset="2"/>
                        <a:buChar char=""/>
                      </a:pPr>
                      <a:r>
                        <a:rPr lang="en-US" sz="1600" dirty="0" smtClean="0">
                          <a:effectLst/>
                        </a:rPr>
                        <a:t>Qualifying </a:t>
                      </a:r>
                      <a:r>
                        <a:rPr lang="en-US" sz="1600" dirty="0">
                          <a:effectLst/>
                        </a:rPr>
                        <a:t>reasons 1, 2, and 3 allow for Emergency Sick Leave </a:t>
                      </a:r>
                      <a:r>
                        <a:rPr lang="en-US" sz="1600" dirty="0" smtClean="0">
                          <a:effectLst/>
                        </a:rPr>
                        <a:t>at </a:t>
                      </a:r>
                      <a:r>
                        <a:rPr lang="en-US" sz="1600" dirty="0">
                          <a:effectLst/>
                        </a:rPr>
                        <a:t>100% of </a:t>
                      </a:r>
                      <a:r>
                        <a:rPr lang="en-US" sz="1600" dirty="0" smtClean="0">
                          <a:effectLst/>
                        </a:rPr>
                        <a:t>an employee’s </a:t>
                      </a:r>
                      <a:r>
                        <a:rPr lang="en-US" sz="1600" dirty="0">
                          <a:effectLst/>
                        </a:rPr>
                        <a:t>pay, but capped at $511.00 per day and $5,110.00 in the aggregate.</a:t>
                      </a:r>
                      <a:endParaRPr lang="en-US" sz="1800" dirty="0">
                        <a:effectLst/>
                      </a:endParaRPr>
                    </a:p>
                    <a:p>
                      <a:pPr marL="0" marR="0">
                        <a:spcBef>
                          <a:spcPts val="0"/>
                        </a:spcBef>
                        <a:spcAft>
                          <a:spcPts val="0"/>
                        </a:spcAft>
                      </a:pPr>
                      <a:r>
                        <a:rPr lang="en-US" sz="1600" dirty="0">
                          <a:effectLst/>
                        </a:rPr>
                        <a:t> </a:t>
                      </a:r>
                      <a:endParaRPr lang="en-US" sz="1800" dirty="0">
                        <a:effectLst/>
                      </a:endParaRPr>
                    </a:p>
                    <a:p>
                      <a:pPr marL="342900" marR="0" lvl="0" indent="-342900">
                        <a:spcBef>
                          <a:spcPts val="0"/>
                        </a:spcBef>
                        <a:spcAft>
                          <a:spcPts val="0"/>
                        </a:spcAft>
                        <a:buFont typeface="Symbol" panose="05050102010706020507" pitchFamily="18" charset="2"/>
                        <a:buChar char=""/>
                      </a:pPr>
                      <a:r>
                        <a:rPr lang="en-US" sz="1600" dirty="0">
                          <a:effectLst/>
                        </a:rPr>
                        <a:t>Qualifying reasons 4, 5, and 6 will be no less than 2/3 of </a:t>
                      </a:r>
                      <a:r>
                        <a:rPr lang="en-US" sz="1600" dirty="0" smtClean="0">
                          <a:effectLst/>
                        </a:rPr>
                        <a:t>an employee’s </a:t>
                      </a:r>
                      <a:r>
                        <a:rPr lang="en-US" sz="1600" dirty="0">
                          <a:effectLst/>
                        </a:rPr>
                        <a:t>pay; but capped at $200.00 per day and $2,000.00 in the </a:t>
                      </a:r>
                      <a:r>
                        <a:rPr lang="en-US" sz="1600" dirty="0" smtClean="0">
                          <a:effectLst/>
                        </a:rPr>
                        <a:t>aggregate.</a:t>
                      </a:r>
                      <a:r>
                        <a:rPr lang="en-US" sz="1600" baseline="0" dirty="0" smtClean="0">
                          <a:effectLst/>
                        </a:rPr>
                        <a:t> </a:t>
                      </a:r>
                      <a:endParaRPr lang="en-US" sz="1800" dirty="0">
                        <a:effectLst/>
                      </a:endParaRPr>
                    </a:p>
                  </a:txBody>
                  <a:tcPr marL="61191" marR="61191" marT="0" marB="0"/>
                </a:tc>
              </a:tr>
            </a:tbl>
          </a:graphicData>
        </a:graphic>
      </p:graphicFrame>
    </p:spTree>
    <p:extLst>
      <p:ext uri="{BB962C8B-B14F-4D97-AF65-F5344CB8AC3E}">
        <p14:creationId xmlns:p14="http://schemas.microsoft.com/office/powerpoint/2010/main" val="36067868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331A2A5-C10F-45F7-9135-1D810B537D56}" type="slidenum">
              <a:rPr lang="en-US" smtClean="0">
                <a:solidFill>
                  <a:prstClr val="white">
                    <a:lumMod val="50000"/>
                  </a:prstClr>
                </a:solidFill>
              </a:rPr>
              <a:pPr/>
              <a:t>7</a:t>
            </a:fld>
            <a:endParaRPr lang="en-US" dirty="0">
              <a:solidFill>
                <a:prstClr val="white">
                  <a:lumMod val="50000"/>
                </a:prstClr>
              </a:solidFill>
            </a:endParaRPr>
          </a:p>
        </p:txBody>
      </p:sp>
      <p:sp>
        <p:nvSpPr>
          <p:cNvPr id="4" name="Title Placeholder 1"/>
          <p:cNvSpPr txBox="1">
            <a:spLocks/>
          </p:cNvSpPr>
          <p:nvPr/>
        </p:nvSpPr>
        <p:spPr>
          <a:xfrm>
            <a:off x="3186545" y="13252"/>
            <a:ext cx="9005455" cy="688497"/>
          </a:xfrm>
          <a:prstGeom prst="rect">
            <a:avLst/>
          </a:prstGeom>
        </p:spPr>
        <p:txBody>
          <a:bodyPr vert="horz" lIns="91440" tIns="45720" rIns="91440" bIns="45720" rtlCol="0" anchor="ctr">
            <a:noAutofit/>
          </a:bodyPr>
          <a:lstStyle>
            <a:lvl1pPr algn="r" defTabSz="914400" rtl="0" eaLnBrk="1" latinLnBrk="0" hangingPunct="1">
              <a:lnSpc>
                <a:spcPct val="90000"/>
              </a:lnSpc>
              <a:spcBef>
                <a:spcPct val="0"/>
              </a:spcBef>
              <a:buNone/>
              <a:defRPr sz="2400" b="1" kern="1200">
                <a:solidFill>
                  <a:srgbClr val="304E96"/>
                </a:solidFill>
                <a:effectLst>
                  <a:outerShdw blurRad="38100" dist="38100" dir="2700000" algn="tl">
                    <a:srgbClr val="000000">
                      <a:alpha val="43137"/>
                    </a:srgbClr>
                  </a:outerShdw>
                </a:effectLst>
                <a:latin typeface="+mn-lt"/>
                <a:ea typeface="+mj-ea"/>
                <a:cs typeface="+mj-cs"/>
              </a:defRPr>
            </a:lvl1pPr>
          </a:lstStyle>
          <a:p>
            <a:r>
              <a:rPr lang="en-US" sz="2800" dirty="0"/>
              <a:t>Emergency Paid Sick Leave</a:t>
            </a:r>
          </a:p>
        </p:txBody>
      </p:sp>
      <p:graphicFrame>
        <p:nvGraphicFramePr>
          <p:cNvPr id="3" name="Table 2"/>
          <p:cNvGraphicFramePr>
            <a:graphicFrameLocks noGrp="1"/>
          </p:cNvGraphicFramePr>
          <p:nvPr>
            <p:extLst>
              <p:ext uri="{D42A27DB-BD31-4B8C-83A1-F6EECF244321}">
                <p14:modId xmlns:p14="http://schemas.microsoft.com/office/powerpoint/2010/main" val="2350885239"/>
              </p:ext>
            </p:extLst>
          </p:nvPr>
        </p:nvGraphicFramePr>
        <p:xfrm>
          <a:off x="127000" y="791804"/>
          <a:ext cx="11809699" cy="5415748"/>
        </p:xfrm>
        <a:graphic>
          <a:graphicData uri="http://schemas.openxmlformats.org/drawingml/2006/table">
            <a:tbl>
              <a:tblPr firstRow="1" firstCol="1" bandRow="1">
                <a:tableStyleId>{5940675A-B579-460E-94D1-54222C63F5DA}</a:tableStyleId>
              </a:tblPr>
              <a:tblGrid>
                <a:gridCol w="11809699"/>
              </a:tblGrid>
              <a:tr h="331576">
                <a:tc>
                  <a:txBody>
                    <a:bodyPr/>
                    <a:lstStyle/>
                    <a:p>
                      <a:pPr marL="0" marR="0" algn="ctr">
                        <a:spcBef>
                          <a:spcPts val="0"/>
                        </a:spcBef>
                        <a:spcAft>
                          <a:spcPts val="0"/>
                        </a:spcAft>
                      </a:pPr>
                      <a:r>
                        <a:rPr lang="en-US" sz="2000" b="1" dirty="0" smtClean="0">
                          <a:effectLst/>
                          <a:latin typeface="Arial" panose="020B0604020202020204" pitchFamily="34" charset="0"/>
                          <a:ea typeface="Arial" panose="020B0604020202020204" pitchFamily="34" charset="0"/>
                          <a:cs typeface="Times New Roman" panose="02020603050405020304" pitchFamily="18" charset="0"/>
                        </a:rPr>
                        <a:t>Required Documentation</a:t>
                      </a:r>
                      <a:endParaRPr lang="en-US" sz="2000" b="1" dirty="0">
                        <a:effectLst/>
                        <a:latin typeface="Arial" panose="020B0604020202020204" pitchFamily="34" charset="0"/>
                        <a:ea typeface="Arial" panose="020B0604020202020204" pitchFamily="34" charset="0"/>
                        <a:cs typeface="Times New Roman" panose="02020603050405020304" pitchFamily="18" charset="0"/>
                      </a:endParaRPr>
                    </a:p>
                  </a:txBody>
                  <a:tcPr marL="61191" marR="61191" marT="0" marB="0">
                    <a:solidFill>
                      <a:schemeClr val="bg1">
                        <a:lumMod val="85000"/>
                      </a:schemeClr>
                    </a:solidFill>
                  </a:tcPr>
                </a:tc>
              </a:tr>
              <a:tr h="5084172">
                <a:tc>
                  <a:txBody>
                    <a:bodyPr/>
                    <a:lstStyle/>
                    <a:p>
                      <a:pPr marL="0" marR="0" lvl="0" indent="0">
                        <a:spcBef>
                          <a:spcPts val="0"/>
                        </a:spcBef>
                        <a:spcAft>
                          <a:spcPts val="0"/>
                        </a:spcAft>
                        <a:buFont typeface="Symbol" panose="05050102010706020507" pitchFamily="18" charset="2"/>
                        <a:buNone/>
                      </a:pPr>
                      <a:r>
                        <a:rPr lang="en-US" sz="1600" b="1" dirty="0" smtClean="0">
                          <a:effectLst/>
                        </a:rPr>
                        <a:t>For all qualifying reasons, the employee is required to provide:</a:t>
                      </a:r>
                    </a:p>
                    <a:p>
                      <a:pPr marL="742950" marR="0" lvl="1" indent="-285750">
                        <a:spcBef>
                          <a:spcPts val="0"/>
                        </a:spcBef>
                        <a:spcAft>
                          <a:spcPts val="0"/>
                        </a:spcAft>
                        <a:buFont typeface="Symbol" panose="05050102010706020507" pitchFamily="18" charset="2"/>
                        <a:buChar char=""/>
                      </a:pPr>
                      <a:r>
                        <a:rPr lang="en-US" sz="1600" dirty="0" smtClean="0">
                          <a:effectLst/>
                        </a:rPr>
                        <a:t>Employee’s name;</a:t>
                      </a:r>
                    </a:p>
                    <a:p>
                      <a:pPr marL="742950" marR="0" lvl="1" indent="-285750">
                        <a:spcBef>
                          <a:spcPts val="0"/>
                        </a:spcBef>
                        <a:spcAft>
                          <a:spcPts val="0"/>
                        </a:spcAft>
                        <a:buFont typeface="Symbol" panose="05050102010706020507" pitchFamily="18" charset="2"/>
                        <a:buChar char=""/>
                      </a:pPr>
                      <a:r>
                        <a:rPr lang="en-US" sz="1600" dirty="0" smtClean="0">
                          <a:effectLst/>
                        </a:rPr>
                        <a:t>Date(s) for which leave is requested; </a:t>
                      </a:r>
                    </a:p>
                    <a:p>
                      <a:pPr marL="742950" marR="0" lvl="1" indent="-285750">
                        <a:spcBef>
                          <a:spcPts val="0"/>
                        </a:spcBef>
                        <a:spcAft>
                          <a:spcPts val="0"/>
                        </a:spcAft>
                        <a:buFont typeface="Symbol" panose="05050102010706020507" pitchFamily="18" charset="2"/>
                        <a:buChar char=""/>
                      </a:pPr>
                      <a:r>
                        <a:rPr lang="en-US" sz="1600" dirty="0" smtClean="0">
                          <a:effectLst/>
                        </a:rPr>
                        <a:t>Qualifying reason for the leave (Reason Number only; no medical information); and </a:t>
                      </a:r>
                    </a:p>
                    <a:p>
                      <a:pPr marL="742950" marR="0" lvl="1" indent="-285750">
                        <a:spcBef>
                          <a:spcPts val="0"/>
                        </a:spcBef>
                        <a:spcAft>
                          <a:spcPts val="0"/>
                        </a:spcAft>
                        <a:buFont typeface="Symbol" panose="05050102010706020507" pitchFamily="18" charset="2"/>
                        <a:buChar char=""/>
                      </a:pPr>
                      <a:r>
                        <a:rPr lang="en-US" sz="1600" dirty="0" smtClean="0">
                          <a:effectLst/>
                        </a:rPr>
                        <a:t>Oral or written statement that the Employee is unable to work because of the qualified reason for leave.</a:t>
                      </a:r>
                    </a:p>
                    <a:p>
                      <a:pPr marL="457200" marR="0" lvl="1" indent="0">
                        <a:spcBef>
                          <a:spcPts val="0"/>
                        </a:spcBef>
                        <a:spcAft>
                          <a:spcPts val="0"/>
                        </a:spcAft>
                        <a:buFont typeface="Symbol" panose="05050102010706020507" pitchFamily="18" charset="2"/>
                        <a:buNone/>
                      </a:pPr>
                      <a:endParaRPr lang="en-US" sz="1600" dirty="0" smtClean="0">
                        <a:effectLst/>
                      </a:endParaRPr>
                    </a:p>
                    <a:p>
                      <a:pPr marL="0" marR="0" lvl="0" indent="0">
                        <a:spcBef>
                          <a:spcPts val="0"/>
                        </a:spcBef>
                        <a:spcAft>
                          <a:spcPts val="0"/>
                        </a:spcAft>
                        <a:buFont typeface="Symbol" panose="05050102010706020507" pitchFamily="18" charset="2"/>
                        <a:buNone/>
                      </a:pPr>
                      <a:r>
                        <a:rPr lang="en-US" sz="1600" dirty="0" smtClean="0">
                          <a:effectLst/>
                        </a:rPr>
                        <a:t>Additional documentation is required depending on the qualifying reason the employee identifies. </a:t>
                      </a:r>
                    </a:p>
                    <a:p>
                      <a:pPr marL="742950" marR="0" lvl="1" indent="-285750">
                        <a:spcBef>
                          <a:spcPts val="0"/>
                        </a:spcBef>
                        <a:spcAft>
                          <a:spcPts val="0"/>
                        </a:spcAft>
                        <a:buFont typeface="Symbol" panose="05050102010706020507" pitchFamily="18" charset="2"/>
                        <a:buChar char=""/>
                      </a:pPr>
                      <a:r>
                        <a:rPr lang="en-US" sz="1600" b="1" kern="1200" dirty="0" smtClean="0">
                          <a:solidFill>
                            <a:schemeClr val="tx1"/>
                          </a:solidFill>
                          <a:effectLst/>
                          <a:latin typeface="+mn-lt"/>
                          <a:ea typeface="+mn-ea"/>
                          <a:cs typeface="+mn-cs"/>
                        </a:rPr>
                        <a:t>Qualifying</a:t>
                      </a:r>
                      <a:r>
                        <a:rPr lang="en-US" sz="1600" b="1" kern="1200" baseline="0" dirty="0" smtClean="0">
                          <a:solidFill>
                            <a:schemeClr val="tx1"/>
                          </a:solidFill>
                          <a:effectLst/>
                          <a:latin typeface="+mn-lt"/>
                          <a:ea typeface="+mn-ea"/>
                          <a:cs typeface="+mn-cs"/>
                        </a:rPr>
                        <a:t> Reason 1</a:t>
                      </a:r>
                      <a:r>
                        <a:rPr lang="en-US" sz="1600" kern="1200" baseline="0" dirty="0" smtClean="0">
                          <a:solidFill>
                            <a:schemeClr val="tx1"/>
                          </a:solidFill>
                          <a:effectLst/>
                          <a:latin typeface="+mn-lt"/>
                          <a:ea typeface="+mn-ea"/>
                          <a:cs typeface="+mn-cs"/>
                        </a:rPr>
                        <a:t>: In the unlikely event that circumstances dictate that a Postal Service employee is eligible for EPSL for Reason 1, the employee would be required to provide, in writing or orally, the name of the government entity that issued the quarantine or isolation order. </a:t>
                      </a:r>
                    </a:p>
                    <a:p>
                      <a:pPr marL="742950" marR="0" lvl="1" indent="-28575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lang="en-US" sz="1600" b="1" kern="1200" dirty="0" smtClean="0">
                          <a:solidFill>
                            <a:schemeClr val="tx1"/>
                          </a:solidFill>
                          <a:effectLst/>
                          <a:latin typeface="+mn-lt"/>
                          <a:ea typeface="+mn-ea"/>
                          <a:cs typeface="+mn-cs"/>
                        </a:rPr>
                        <a:t>Qualifying</a:t>
                      </a:r>
                      <a:r>
                        <a:rPr lang="en-US" sz="1600" b="1" kern="1200" baseline="0" dirty="0" smtClean="0">
                          <a:solidFill>
                            <a:schemeClr val="tx1"/>
                          </a:solidFill>
                          <a:effectLst/>
                          <a:latin typeface="+mn-lt"/>
                          <a:ea typeface="+mn-ea"/>
                          <a:cs typeface="+mn-cs"/>
                        </a:rPr>
                        <a:t> Reason 2</a:t>
                      </a:r>
                      <a:r>
                        <a:rPr lang="en-US" sz="1600" kern="1200" baseline="0" dirty="0" smtClean="0">
                          <a:solidFill>
                            <a:schemeClr val="tx1"/>
                          </a:solidFill>
                          <a:effectLst/>
                          <a:latin typeface="+mn-lt"/>
                          <a:ea typeface="+mn-ea"/>
                          <a:cs typeface="+mn-cs"/>
                        </a:rPr>
                        <a:t>: The employee is required to provide, in writing or orally, the name of the health care provider who advised the Employee to self-quarantine. Depending on circumstances, this health care provider may be the District OHNA.  This information should be provided to the District OHNA and kept as an employee medical record per Management Instruction EL-860-1998-2. </a:t>
                      </a:r>
                    </a:p>
                    <a:p>
                      <a:pPr marL="742950" marR="0" lvl="1" indent="-28575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lang="en-US" sz="1600" b="1" kern="1200" baseline="0" dirty="0" smtClean="0">
                          <a:solidFill>
                            <a:schemeClr val="tx1"/>
                          </a:solidFill>
                          <a:effectLst/>
                          <a:latin typeface="+mn-lt"/>
                          <a:ea typeface="+mn-ea"/>
                          <a:cs typeface="+mn-cs"/>
                        </a:rPr>
                        <a:t>Qualifying Reason 5</a:t>
                      </a:r>
                      <a:r>
                        <a:rPr lang="en-US" sz="1600" kern="1200" baseline="0" dirty="0" smtClean="0">
                          <a:solidFill>
                            <a:schemeClr val="tx1"/>
                          </a:solidFill>
                          <a:effectLst/>
                          <a:latin typeface="+mn-lt"/>
                          <a:ea typeface="+mn-ea"/>
                          <a:cs typeface="+mn-cs"/>
                        </a:rPr>
                        <a:t>: Name of the Son or Daughter being cared for; Name of the School, Place of Care, or Child Care Provider that has closed or become unavailable; AND An oral or written statement that no other suitable person will be caring for the Son or Daughter during the period for which the Employee takes Emergency Paid Sick Leave or Expanded Family and Medical Leave.</a:t>
                      </a:r>
                      <a:endParaRPr lang="en-US" sz="1600" kern="1200" dirty="0" smtClean="0">
                        <a:solidFill>
                          <a:schemeClr val="tx1"/>
                        </a:solidFill>
                        <a:effectLst/>
                        <a:latin typeface="+mn-lt"/>
                        <a:ea typeface="+mn-ea"/>
                        <a:cs typeface="+mn-cs"/>
                      </a:endParaRPr>
                    </a:p>
                    <a:p>
                      <a:pPr marL="0" marR="0" lvl="0" indent="0">
                        <a:spcBef>
                          <a:spcPts val="0"/>
                        </a:spcBef>
                        <a:spcAft>
                          <a:spcPts val="0"/>
                        </a:spcAft>
                        <a:buFont typeface="Symbol" panose="05050102010706020507" pitchFamily="18" charset="2"/>
                        <a:buNone/>
                      </a:pPr>
                      <a:endParaRPr lang="en-US" sz="1600" dirty="0" smtClean="0">
                        <a:effectLst/>
                      </a:endParaRPr>
                    </a:p>
                    <a:p>
                      <a:pPr marL="0" marR="0" lvl="0" indent="0" algn="l"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lang="en-US" sz="1600" dirty="0" smtClean="0">
                          <a:effectLst/>
                        </a:rPr>
                        <a:t>Any and all documents related to a request for Emergency Paid Sick</a:t>
                      </a:r>
                      <a:r>
                        <a:rPr lang="en-US" sz="1600" baseline="0" dirty="0" smtClean="0">
                          <a:effectLst/>
                        </a:rPr>
                        <a:t> Leave</a:t>
                      </a:r>
                      <a:r>
                        <a:rPr lang="en-US" sz="1600" dirty="0" smtClean="0">
                          <a:effectLst/>
                        </a:rPr>
                        <a:t> must be maintained locally, for four (4) years.  </a:t>
                      </a:r>
                    </a:p>
                    <a:p>
                      <a:pPr marL="0" marR="0" lvl="0" indent="0">
                        <a:spcBef>
                          <a:spcPts val="0"/>
                        </a:spcBef>
                        <a:spcAft>
                          <a:spcPts val="0"/>
                        </a:spcAft>
                        <a:buFont typeface="Symbol" panose="05050102010706020507" pitchFamily="18" charset="2"/>
                        <a:buNone/>
                      </a:pPr>
                      <a:r>
                        <a:rPr lang="en-US" sz="1600" dirty="0" smtClean="0">
                          <a:effectLst/>
                        </a:rPr>
                        <a:t>Supervisors must document in writing any required information provided orally by an employee.</a:t>
                      </a:r>
                    </a:p>
                    <a:p>
                      <a:pPr marL="0" marR="0" lvl="0" indent="0">
                        <a:spcBef>
                          <a:spcPts val="0"/>
                        </a:spcBef>
                        <a:spcAft>
                          <a:spcPts val="0"/>
                        </a:spcAft>
                        <a:buFont typeface="Symbol" panose="05050102010706020507" pitchFamily="18" charset="2"/>
                        <a:buNone/>
                      </a:pPr>
                      <a:endParaRPr lang="en-US" sz="1800" dirty="0">
                        <a:effectLst/>
                      </a:endParaRPr>
                    </a:p>
                  </a:txBody>
                  <a:tcPr marL="61191" marR="61191" marT="0" marB="0"/>
                </a:tc>
              </a:tr>
            </a:tbl>
          </a:graphicData>
        </a:graphic>
      </p:graphicFrame>
    </p:spTree>
    <p:extLst>
      <p:ext uri="{BB962C8B-B14F-4D97-AF65-F5344CB8AC3E}">
        <p14:creationId xmlns:p14="http://schemas.microsoft.com/office/powerpoint/2010/main" val="38293818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331A2A5-C10F-45F7-9135-1D810B537D56}" type="slidenum">
              <a:rPr lang="en-US" smtClean="0">
                <a:solidFill>
                  <a:prstClr val="white">
                    <a:lumMod val="50000"/>
                  </a:prstClr>
                </a:solidFill>
              </a:rPr>
              <a:pPr/>
              <a:t>8</a:t>
            </a:fld>
            <a:endParaRPr lang="en-US" dirty="0">
              <a:solidFill>
                <a:prstClr val="white">
                  <a:lumMod val="50000"/>
                </a:prstClr>
              </a:solidFill>
            </a:endParaRPr>
          </a:p>
        </p:txBody>
      </p:sp>
      <p:sp>
        <p:nvSpPr>
          <p:cNvPr id="4" name="Title Placeholder 1"/>
          <p:cNvSpPr txBox="1">
            <a:spLocks/>
          </p:cNvSpPr>
          <p:nvPr/>
        </p:nvSpPr>
        <p:spPr>
          <a:xfrm>
            <a:off x="3186545" y="13252"/>
            <a:ext cx="9005455" cy="688497"/>
          </a:xfrm>
          <a:prstGeom prst="rect">
            <a:avLst/>
          </a:prstGeom>
        </p:spPr>
        <p:txBody>
          <a:bodyPr vert="horz" lIns="91440" tIns="45720" rIns="91440" bIns="45720" rtlCol="0" anchor="ctr">
            <a:noAutofit/>
          </a:bodyPr>
          <a:lstStyle>
            <a:lvl1pPr algn="r" defTabSz="914400" rtl="0" eaLnBrk="1" latinLnBrk="0" hangingPunct="1">
              <a:lnSpc>
                <a:spcPct val="90000"/>
              </a:lnSpc>
              <a:spcBef>
                <a:spcPct val="0"/>
              </a:spcBef>
              <a:buNone/>
              <a:defRPr sz="2400" b="1" kern="1200">
                <a:solidFill>
                  <a:srgbClr val="304E96"/>
                </a:solidFill>
                <a:effectLst>
                  <a:outerShdw blurRad="38100" dist="38100" dir="2700000" algn="tl">
                    <a:srgbClr val="000000">
                      <a:alpha val="43137"/>
                    </a:srgbClr>
                  </a:outerShdw>
                </a:effectLst>
                <a:latin typeface="+mn-lt"/>
                <a:ea typeface="+mj-ea"/>
                <a:cs typeface="+mj-cs"/>
              </a:defRPr>
            </a:lvl1pPr>
          </a:lstStyle>
          <a:p>
            <a:r>
              <a:rPr lang="en-US" sz="2800" dirty="0"/>
              <a:t>Emergency Paid Sick Leave</a:t>
            </a:r>
          </a:p>
        </p:txBody>
      </p:sp>
      <p:sp>
        <p:nvSpPr>
          <p:cNvPr id="5" name="TextBox 4"/>
          <p:cNvSpPr txBox="1"/>
          <p:nvPr/>
        </p:nvSpPr>
        <p:spPr>
          <a:xfrm>
            <a:off x="590824" y="1033311"/>
            <a:ext cx="11156676" cy="4524315"/>
          </a:xfrm>
          <a:prstGeom prst="rect">
            <a:avLst/>
          </a:prstGeom>
          <a:noFill/>
        </p:spPr>
        <p:txBody>
          <a:bodyPr wrap="square" rtlCol="0">
            <a:spAutoFit/>
          </a:bodyPr>
          <a:lstStyle/>
          <a:p>
            <a:r>
              <a:rPr lang="en-US" sz="3200" dirty="0" smtClean="0"/>
              <a:t>If an employee meets one of the qualifying reasons, supervisors and managers are to grant the leave by accepting the completed PS 3971 with supporting documentation and entering the time into TACS according to timekeeping guidance. </a:t>
            </a:r>
          </a:p>
          <a:p>
            <a:endParaRPr lang="en-US" sz="3200" dirty="0"/>
          </a:p>
          <a:p>
            <a:r>
              <a:rPr lang="en-US" sz="3200" dirty="0" smtClean="0"/>
              <a:t>Same return-to-work clearance applies if an employee is out due </a:t>
            </a:r>
            <a:r>
              <a:rPr lang="en-US" sz="3200" dirty="0"/>
              <a:t>to illness. </a:t>
            </a:r>
            <a:r>
              <a:rPr lang="en-US" sz="3200" dirty="0" smtClean="0"/>
              <a:t> Prior </a:t>
            </a:r>
            <a:r>
              <a:rPr lang="en-US" sz="3200" dirty="0"/>
              <a:t>to returning to work a Postal Service physician or nurse will review </a:t>
            </a:r>
            <a:r>
              <a:rPr lang="en-US" sz="3200" dirty="0" smtClean="0"/>
              <a:t>the employee situation </a:t>
            </a:r>
            <a:r>
              <a:rPr lang="en-US" sz="3200" dirty="0"/>
              <a:t>and make a final determination on the return-to-work request. </a:t>
            </a:r>
          </a:p>
        </p:txBody>
      </p:sp>
    </p:spTree>
    <p:extLst>
      <p:ext uri="{BB962C8B-B14F-4D97-AF65-F5344CB8AC3E}">
        <p14:creationId xmlns:p14="http://schemas.microsoft.com/office/powerpoint/2010/main" val="13127964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331A2A5-C10F-45F7-9135-1D810B537D56}" type="slidenum">
              <a:rPr lang="en-US" smtClean="0">
                <a:solidFill>
                  <a:prstClr val="white">
                    <a:lumMod val="50000"/>
                  </a:prstClr>
                </a:solidFill>
              </a:rPr>
              <a:pPr/>
              <a:t>9</a:t>
            </a:fld>
            <a:endParaRPr lang="en-US" dirty="0">
              <a:solidFill>
                <a:prstClr val="white">
                  <a:lumMod val="50000"/>
                </a:prstClr>
              </a:solidFill>
            </a:endParaRPr>
          </a:p>
        </p:txBody>
      </p:sp>
      <p:sp>
        <p:nvSpPr>
          <p:cNvPr id="4" name="Title Placeholder 1"/>
          <p:cNvSpPr txBox="1">
            <a:spLocks/>
          </p:cNvSpPr>
          <p:nvPr/>
        </p:nvSpPr>
        <p:spPr>
          <a:xfrm>
            <a:off x="3186545" y="13252"/>
            <a:ext cx="9005455" cy="688497"/>
          </a:xfrm>
          <a:prstGeom prst="rect">
            <a:avLst/>
          </a:prstGeom>
        </p:spPr>
        <p:txBody>
          <a:bodyPr vert="horz" lIns="91440" tIns="45720" rIns="91440" bIns="45720" rtlCol="0" anchor="ctr">
            <a:noAutofit/>
          </a:bodyPr>
          <a:lstStyle>
            <a:lvl1pPr algn="r" defTabSz="914400" rtl="0" eaLnBrk="1" latinLnBrk="0" hangingPunct="1">
              <a:lnSpc>
                <a:spcPct val="90000"/>
              </a:lnSpc>
              <a:spcBef>
                <a:spcPct val="0"/>
              </a:spcBef>
              <a:buNone/>
              <a:defRPr sz="2400" b="1" kern="1200">
                <a:solidFill>
                  <a:srgbClr val="304E96"/>
                </a:solidFill>
                <a:effectLst>
                  <a:outerShdw blurRad="38100" dist="38100" dir="2700000" algn="tl">
                    <a:srgbClr val="000000">
                      <a:alpha val="43137"/>
                    </a:srgbClr>
                  </a:outerShdw>
                </a:effectLst>
                <a:latin typeface="+mn-lt"/>
                <a:ea typeface="+mj-ea"/>
                <a:cs typeface="+mj-cs"/>
              </a:defRPr>
            </a:lvl1pPr>
          </a:lstStyle>
          <a:p>
            <a:r>
              <a:rPr lang="en-US" sz="2800" dirty="0" smtClean="0"/>
              <a:t>Emergency FMLA Expansion</a:t>
            </a:r>
            <a:endParaRPr lang="en-US" sz="2800" dirty="0"/>
          </a:p>
        </p:txBody>
      </p:sp>
      <p:graphicFrame>
        <p:nvGraphicFramePr>
          <p:cNvPr id="3" name="Table 2"/>
          <p:cNvGraphicFramePr>
            <a:graphicFrameLocks noGrp="1"/>
          </p:cNvGraphicFramePr>
          <p:nvPr>
            <p:extLst>
              <p:ext uri="{D42A27DB-BD31-4B8C-83A1-F6EECF244321}">
                <p14:modId xmlns:p14="http://schemas.microsoft.com/office/powerpoint/2010/main" val="694451191"/>
              </p:ext>
            </p:extLst>
          </p:nvPr>
        </p:nvGraphicFramePr>
        <p:xfrm>
          <a:off x="708025" y="886863"/>
          <a:ext cx="10766856" cy="4444065"/>
        </p:xfrm>
        <a:graphic>
          <a:graphicData uri="http://schemas.openxmlformats.org/drawingml/2006/table">
            <a:tbl>
              <a:tblPr firstRow="1" firstCol="1" bandRow="1">
                <a:tableStyleId>{5940675A-B579-460E-94D1-54222C63F5DA}</a:tableStyleId>
              </a:tblPr>
              <a:tblGrid>
                <a:gridCol w="5531596"/>
                <a:gridCol w="5235260"/>
              </a:tblGrid>
              <a:tr h="291096">
                <a:tc gridSpan="2">
                  <a:txBody>
                    <a:bodyPr/>
                    <a:lstStyle/>
                    <a:p>
                      <a:pPr marL="0" marR="0" algn="ctr">
                        <a:spcBef>
                          <a:spcPts val="0"/>
                        </a:spcBef>
                        <a:spcAft>
                          <a:spcPts val="0"/>
                        </a:spcAft>
                      </a:pPr>
                      <a:r>
                        <a:rPr lang="en-US" sz="2000" b="1" dirty="0">
                          <a:effectLst/>
                        </a:rPr>
                        <a:t>Emergency Family and Medical Leave Expansion </a:t>
                      </a:r>
                      <a:endParaRPr lang="en-US" sz="20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solidFill>
                      <a:schemeClr val="bg1">
                        <a:lumMod val="85000"/>
                      </a:schemeClr>
                    </a:solidFill>
                  </a:tcPr>
                </a:tc>
                <a:tc hMerge="1">
                  <a:txBody>
                    <a:bodyPr/>
                    <a:lstStyle/>
                    <a:p>
                      <a:endParaRPr lang="en-US"/>
                    </a:p>
                  </a:txBody>
                  <a:tcPr/>
                </a:tc>
              </a:tr>
              <a:tr h="291096">
                <a:tc>
                  <a:txBody>
                    <a:bodyPr/>
                    <a:lstStyle/>
                    <a:p>
                      <a:pPr marL="0" marR="0" algn="ctr">
                        <a:spcBef>
                          <a:spcPts val="0"/>
                        </a:spcBef>
                        <a:spcAft>
                          <a:spcPts val="0"/>
                        </a:spcAft>
                      </a:pPr>
                      <a:r>
                        <a:rPr lang="en-US" sz="2000" b="1">
                          <a:effectLst/>
                        </a:rPr>
                        <a:t>Qualifying Reasons </a:t>
                      </a:r>
                      <a:endParaRPr lang="en-US" sz="2000" b="1">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b="1" dirty="0">
                          <a:effectLst/>
                        </a:rPr>
                        <a:t>Leave Eligibility</a:t>
                      </a:r>
                      <a:endParaRPr lang="en-US" sz="20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r>
              <a:tr h="3834465">
                <a:tc>
                  <a:txBody>
                    <a:bodyPr/>
                    <a:lstStyle/>
                    <a:p>
                      <a:pPr marL="0" marR="0">
                        <a:spcBef>
                          <a:spcPts val="0"/>
                        </a:spcBef>
                        <a:spcAft>
                          <a:spcPts val="0"/>
                        </a:spcAft>
                      </a:pPr>
                      <a:r>
                        <a:rPr lang="en-US" sz="1600" dirty="0">
                          <a:effectLst/>
                        </a:rPr>
                        <a:t>An employee is entitled to take leave related to COVID-19 if the employee is unable to work, including unable to telework, because the employee:</a:t>
                      </a:r>
                    </a:p>
                    <a:p>
                      <a:pPr marL="0" marR="0">
                        <a:spcBef>
                          <a:spcPts val="0"/>
                        </a:spcBef>
                        <a:spcAft>
                          <a:spcPts val="0"/>
                        </a:spcAft>
                      </a:pPr>
                      <a:r>
                        <a:rPr lang="en-US" sz="1600" dirty="0">
                          <a:effectLst/>
                        </a:rPr>
                        <a:t> </a:t>
                      </a:r>
                    </a:p>
                    <a:p>
                      <a:pPr marL="342900" marR="0" lvl="0" indent="-342900">
                        <a:spcBef>
                          <a:spcPts val="0"/>
                        </a:spcBef>
                        <a:spcAft>
                          <a:spcPts val="0"/>
                        </a:spcAft>
                        <a:buFont typeface="Symbol" panose="05050102010706020507" pitchFamily="18" charset="2"/>
                        <a:buChar char=""/>
                      </a:pPr>
                      <a:r>
                        <a:rPr lang="en-US" sz="1600" dirty="0">
                          <a:effectLst/>
                        </a:rPr>
                        <a:t>is caring for his or her child whose school or place of care is closed (or child care provider is unavailable) due to COVID-19 related reasons.</a:t>
                      </a:r>
                    </a:p>
                    <a:p>
                      <a:pPr marL="0" marR="0">
                        <a:spcBef>
                          <a:spcPts val="0"/>
                        </a:spcBef>
                        <a:spcAft>
                          <a:spcPts val="0"/>
                        </a:spcAft>
                      </a:pPr>
                      <a:r>
                        <a:rPr lang="en-US" sz="1600" dirty="0">
                          <a:effectLst/>
                        </a:rPr>
                        <a:t> </a:t>
                      </a:r>
                    </a:p>
                    <a:p>
                      <a:pPr marL="0" marR="0">
                        <a:spcBef>
                          <a:spcPts val="0"/>
                        </a:spcBef>
                        <a:spcAft>
                          <a:spcPts val="0"/>
                        </a:spcAft>
                      </a:pPr>
                      <a:r>
                        <a:rPr lang="en-US" sz="1600" dirty="0">
                          <a:effectLst/>
                        </a:rPr>
                        <a:t>Note that this qualifying reason is the same as qualifying reason number 5 for Emergency Sick </a:t>
                      </a:r>
                      <a:r>
                        <a:rPr lang="en-US" sz="1600" dirty="0" smtClean="0">
                          <a:effectLst/>
                        </a:rPr>
                        <a:t>Leave.</a:t>
                      </a:r>
                      <a:endParaRPr lang="en-US" sz="16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0"/>
                        </a:spcAft>
                        <a:buFont typeface="Symbol" panose="05050102010706020507" pitchFamily="18" charset="2"/>
                        <a:buChar char=""/>
                      </a:pPr>
                      <a:r>
                        <a:rPr lang="en-US" sz="1600" dirty="0">
                          <a:effectLst/>
                        </a:rPr>
                        <a:t>All employees that have been employed for 30 days or longer are eligible for this benefit should they meet the qualifying reason. </a:t>
                      </a:r>
                    </a:p>
                    <a:p>
                      <a:pPr marL="457200" marR="0">
                        <a:spcBef>
                          <a:spcPts val="0"/>
                        </a:spcBef>
                        <a:spcAft>
                          <a:spcPts val="0"/>
                        </a:spcAft>
                      </a:pPr>
                      <a:r>
                        <a:rPr lang="en-US" sz="1600" dirty="0">
                          <a:effectLst/>
                        </a:rPr>
                        <a:t> </a:t>
                      </a:r>
                    </a:p>
                    <a:p>
                      <a:pPr marL="342900" marR="0" lvl="0" indent="-342900">
                        <a:spcBef>
                          <a:spcPts val="0"/>
                        </a:spcBef>
                        <a:spcAft>
                          <a:spcPts val="0"/>
                        </a:spcAft>
                        <a:buFont typeface="Symbol" panose="05050102010706020507" pitchFamily="18" charset="2"/>
                        <a:buChar char=""/>
                      </a:pPr>
                      <a:r>
                        <a:rPr lang="en-US" sz="1600" dirty="0">
                          <a:effectLst/>
                        </a:rPr>
                        <a:t>The first </a:t>
                      </a:r>
                      <a:r>
                        <a:rPr lang="en-US" sz="1600" dirty="0" smtClean="0">
                          <a:effectLst/>
                        </a:rPr>
                        <a:t>two weeks (usually</a:t>
                      </a:r>
                      <a:r>
                        <a:rPr lang="en-US" sz="1600" baseline="0" dirty="0" smtClean="0">
                          <a:effectLst/>
                        </a:rPr>
                        <a:t> </a:t>
                      </a:r>
                      <a:r>
                        <a:rPr lang="en-US" sz="1600" dirty="0" smtClean="0">
                          <a:effectLst/>
                        </a:rPr>
                        <a:t>10 full days) </a:t>
                      </a:r>
                      <a:r>
                        <a:rPr lang="en-US" sz="1600" dirty="0">
                          <a:effectLst/>
                        </a:rPr>
                        <a:t>of the 12-week FMLA coverage will be unpaid. To receive paid leave, an employee can choose to use their own earned leave or may use the Emergency Sick </a:t>
                      </a:r>
                      <a:r>
                        <a:rPr lang="en-US" sz="1600" dirty="0" smtClean="0">
                          <a:effectLst/>
                        </a:rPr>
                        <a:t>Leave.</a:t>
                      </a:r>
                      <a:endParaRPr lang="en-US" sz="1600" dirty="0">
                        <a:effectLst/>
                      </a:endParaRPr>
                    </a:p>
                    <a:p>
                      <a:pPr marL="457200" marR="0">
                        <a:spcBef>
                          <a:spcPts val="0"/>
                        </a:spcBef>
                        <a:spcAft>
                          <a:spcPts val="0"/>
                        </a:spcAft>
                      </a:pPr>
                      <a:r>
                        <a:rPr lang="en-US" sz="1600" dirty="0">
                          <a:effectLst/>
                        </a:rPr>
                        <a:t> </a:t>
                      </a:r>
                    </a:p>
                    <a:p>
                      <a:pPr marL="342900" marR="0" lvl="0" indent="-342900">
                        <a:spcBef>
                          <a:spcPts val="0"/>
                        </a:spcBef>
                        <a:spcAft>
                          <a:spcPts val="0"/>
                        </a:spcAft>
                        <a:buFont typeface="Symbol" panose="05050102010706020507" pitchFamily="18" charset="2"/>
                        <a:buChar char=""/>
                      </a:pPr>
                      <a:r>
                        <a:rPr lang="en-US" sz="1600" dirty="0">
                          <a:effectLst/>
                        </a:rPr>
                        <a:t>The remaining 10 weeks of FMLA leave for this qualifying reason will be paid leave.  This leave is required to be paid out at not less than 2/3 of employee’s pay, but capped at $200.00 a day and $10,000.00 in the aggregate</a:t>
                      </a:r>
                      <a:r>
                        <a:rPr lang="en-US" sz="1600" dirty="0" smtClean="0">
                          <a:effectLst/>
                        </a:rPr>
                        <a:t>.</a:t>
                      </a:r>
                      <a:endParaRPr lang="en-US" sz="1600" dirty="0">
                        <a:effectLst/>
                      </a:endParaRPr>
                    </a:p>
                  </a:txBody>
                  <a:tcPr marL="68580" marR="68580" marT="0" marB="0"/>
                </a:tc>
              </a:tr>
            </a:tbl>
          </a:graphicData>
        </a:graphic>
      </p:graphicFrame>
    </p:spTree>
    <p:extLst>
      <p:ext uri="{BB962C8B-B14F-4D97-AF65-F5344CB8AC3E}">
        <p14:creationId xmlns:p14="http://schemas.microsoft.com/office/powerpoint/2010/main" val="303269571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3036</TotalTime>
  <Words>1138</Words>
  <Application>Microsoft Office PowerPoint</Application>
  <PresentationFormat>Widescreen</PresentationFormat>
  <Paragraphs>138</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Helvetica</vt:lpstr>
      <vt:lpstr>Symbol</vt:lpstr>
      <vt:lpstr>Times New Roman</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US Postal Service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Slip, Trip, and Fall Prevention Campaign</dc:title>
  <dc:creator>DeCarlo, Linda - Washington, DC</dc:creator>
  <cp:lastModifiedBy>Mills, David E - Washington, DC</cp:lastModifiedBy>
  <cp:revision>82</cp:revision>
  <cp:lastPrinted>2019-11-18T21:14:46Z</cp:lastPrinted>
  <dcterms:created xsi:type="dcterms:W3CDTF">2019-10-21T13:28:13Z</dcterms:created>
  <dcterms:modified xsi:type="dcterms:W3CDTF">2020-04-16T12:04:08Z</dcterms:modified>
</cp:coreProperties>
</file>